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57" r:id="rId4"/>
    <p:sldId id="271" r:id="rId5"/>
    <p:sldId id="258" r:id="rId6"/>
    <p:sldId id="259" r:id="rId7"/>
    <p:sldId id="260" r:id="rId8"/>
    <p:sldId id="261" r:id="rId9"/>
    <p:sldId id="262" r:id="rId10"/>
    <p:sldId id="264" r:id="rId11"/>
    <p:sldId id="265" r:id="rId12"/>
    <p:sldId id="266" r:id="rId13"/>
    <p:sldId id="267" r:id="rId14"/>
    <p:sldId id="268" r:id="rId15"/>
    <p:sldId id="269" r:id="rId16"/>
    <p:sldId id="270" r:id="rId17"/>
    <p:sldId id="275" r:id="rId18"/>
    <p:sldId id="276" r:id="rId19"/>
    <p:sldId id="272" r:id="rId20"/>
    <p:sldId id="273" r:id="rId21"/>
    <p:sldId id="274" r:id="rId22"/>
    <p:sldId id="2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ippa Cousins" userId="3e3d29a6-4859-4b29-b46a-e2ee9323c41c" providerId="ADAL" clId="{FA259DFB-D94A-4D0F-B242-D32FD52D1B0F}"/>
    <pc:docChg chg="custSel addSld delSld modSld">
      <pc:chgData name="Philippa Cousins" userId="3e3d29a6-4859-4b29-b46a-e2ee9323c41c" providerId="ADAL" clId="{FA259DFB-D94A-4D0F-B242-D32FD52D1B0F}" dt="2026-04-29T19:12:19.562" v="282" actId="5793"/>
      <pc:docMkLst>
        <pc:docMk/>
      </pc:docMkLst>
      <pc:sldChg chg="addSp modSp mod">
        <pc:chgData name="Philippa Cousins" userId="3e3d29a6-4859-4b29-b46a-e2ee9323c41c" providerId="ADAL" clId="{FA259DFB-D94A-4D0F-B242-D32FD52D1B0F}" dt="2026-04-29T19:07:32.403" v="264" actId="27636"/>
        <pc:sldMkLst>
          <pc:docMk/>
          <pc:sldMk cId="3366245873" sldId="258"/>
        </pc:sldMkLst>
        <pc:spChg chg="mod">
          <ac:chgData name="Philippa Cousins" userId="3e3d29a6-4859-4b29-b46a-e2ee9323c41c" providerId="ADAL" clId="{FA259DFB-D94A-4D0F-B242-D32FD52D1B0F}" dt="2026-04-29T19:07:32.403" v="264" actId="27636"/>
          <ac:spMkLst>
            <pc:docMk/>
            <pc:sldMk cId="3366245873" sldId="258"/>
            <ac:spMk id="3" creationId="{811B1CD0-6AEB-4F19-91AB-3A13B392C467}"/>
          </ac:spMkLst>
        </pc:spChg>
        <pc:picChg chg="add mod">
          <ac:chgData name="Philippa Cousins" userId="3e3d29a6-4859-4b29-b46a-e2ee9323c41c" providerId="ADAL" clId="{FA259DFB-D94A-4D0F-B242-D32FD52D1B0F}" dt="2026-04-29T19:07:02.917" v="256" actId="14100"/>
          <ac:picMkLst>
            <pc:docMk/>
            <pc:sldMk cId="3366245873" sldId="258"/>
            <ac:picMk id="4" creationId="{68CFCDAC-C213-C71F-8EE8-EBB3D14C05F0}"/>
          </ac:picMkLst>
        </pc:picChg>
      </pc:sldChg>
      <pc:sldChg chg="addSp modSp mod">
        <pc:chgData name="Philippa Cousins" userId="3e3d29a6-4859-4b29-b46a-e2ee9323c41c" providerId="ADAL" clId="{FA259DFB-D94A-4D0F-B242-D32FD52D1B0F}" dt="2026-04-29T19:10:12.483" v="268" actId="14100"/>
        <pc:sldMkLst>
          <pc:docMk/>
          <pc:sldMk cId="954331694" sldId="259"/>
        </pc:sldMkLst>
        <pc:picChg chg="add mod">
          <ac:chgData name="Philippa Cousins" userId="3e3d29a6-4859-4b29-b46a-e2ee9323c41c" providerId="ADAL" clId="{FA259DFB-D94A-4D0F-B242-D32FD52D1B0F}" dt="2026-04-29T19:10:12.483" v="268" actId="14100"/>
          <ac:picMkLst>
            <pc:docMk/>
            <pc:sldMk cId="954331694" sldId="259"/>
            <ac:picMk id="4" creationId="{16D42D10-DD5A-13E3-6390-26C9DE2171B4}"/>
          </ac:picMkLst>
        </pc:picChg>
      </pc:sldChg>
      <pc:sldChg chg="addSp modSp mod">
        <pc:chgData name="Philippa Cousins" userId="3e3d29a6-4859-4b29-b46a-e2ee9323c41c" providerId="ADAL" clId="{FA259DFB-D94A-4D0F-B242-D32FD52D1B0F}" dt="2026-04-29T19:11:35.576" v="278" actId="1076"/>
        <pc:sldMkLst>
          <pc:docMk/>
          <pc:sldMk cId="3369787003" sldId="260"/>
        </pc:sldMkLst>
        <pc:picChg chg="add mod">
          <ac:chgData name="Philippa Cousins" userId="3e3d29a6-4859-4b29-b46a-e2ee9323c41c" providerId="ADAL" clId="{FA259DFB-D94A-4D0F-B242-D32FD52D1B0F}" dt="2026-04-29T19:11:35.576" v="278" actId="1076"/>
          <ac:picMkLst>
            <pc:docMk/>
            <pc:sldMk cId="3369787003" sldId="260"/>
            <ac:picMk id="4" creationId="{A1951AB3-E872-0674-6EA1-4C8C6D330ADC}"/>
          </ac:picMkLst>
        </pc:picChg>
      </pc:sldChg>
      <pc:sldChg chg="addSp modSp mod">
        <pc:chgData name="Philippa Cousins" userId="3e3d29a6-4859-4b29-b46a-e2ee9323c41c" providerId="ADAL" clId="{FA259DFB-D94A-4D0F-B242-D32FD52D1B0F}" dt="2026-04-29T19:12:19.562" v="282" actId="5793"/>
        <pc:sldMkLst>
          <pc:docMk/>
          <pc:sldMk cId="2040026585" sldId="261"/>
        </pc:sldMkLst>
        <pc:spChg chg="mod">
          <ac:chgData name="Philippa Cousins" userId="3e3d29a6-4859-4b29-b46a-e2ee9323c41c" providerId="ADAL" clId="{FA259DFB-D94A-4D0F-B242-D32FD52D1B0F}" dt="2026-04-29T19:12:19.562" v="282" actId="5793"/>
          <ac:spMkLst>
            <pc:docMk/>
            <pc:sldMk cId="2040026585" sldId="261"/>
            <ac:spMk id="3" creationId="{C84D476F-A387-4BB5-A47E-C985645BA772}"/>
          </ac:spMkLst>
        </pc:spChg>
        <pc:picChg chg="add mod">
          <ac:chgData name="Philippa Cousins" userId="3e3d29a6-4859-4b29-b46a-e2ee9323c41c" providerId="ADAL" clId="{FA259DFB-D94A-4D0F-B242-D32FD52D1B0F}" dt="2026-04-29T19:12:14.890" v="280" actId="1076"/>
          <ac:picMkLst>
            <pc:docMk/>
            <pc:sldMk cId="2040026585" sldId="261"/>
            <ac:picMk id="4" creationId="{8E3820F5-025D-4E6C-0065-3A3E3FBD1A93}"/>
          </ac:picMkLst>
        </pc:picChg>
      </pc:sldChg>
      <pc:sldChg chg="modSp mod">
        <pc:chgData name="Philippa Cousins" userId="3e3d29a6-4859-4b29-b46a-e2ee9323c41c" providerId="ADAL" clId="{FA259DFB-D94A-4D0F-B242-D32FD52D1B0F}" dt="2026-04-29T18:55:51.716" v="1" actId="5793"/>
        <pc:sldMkLst>
          <pc:docMk/>
          <pc:sldMk cId="2571640993" sldId="262"/>
        </pc:sldMkLst>
        <pc:spChg chg="mod">
          <ac:chgData name="Philippa Cousins" userId="3e3d29a6-4859-4b29-b46a-e2ee9323c41c" providerId="ADAL" clId="{FA259DFB-D94A-4D0F-B242-D32FD52D1B0F}" dt="2026-04-29T18:55:51.716" v="1" actId="5793"/>
          <ac:spMkLst>
            <pc:docMk/>
            <pc:sldMk cId="2571640993" sldId="262"/>
            <ac:spMk id="3" creationId="{761557F3-A801-4B00-AA65-C279520B10B5}"/>
          </ac:spMkLst>
        </pc:spChg>
      </pc:sldChg>
      <pc:sldChg chg="addSp modSp mod">
        <pc:chgData name="Philippa Cousins" userId="3e3d29a6-4859-4b29-b46a-e2ee9323c41c" providerId="ADAL" clId="{FA259DFB-D94A-4D0F-B242-D32FD52D1B0F}" dt="2026-04-29T19:05:03.217" v="253" actId="20577"/>
        <pc:sldMkLst>
          <pc:docMk/>
          <pc:sldMk cId="1211564938" sldId="271"/>
        </pc:sldMkLst>
        <pc:spChg chg="mod">
          <ac:chgData name="Philippa Cousins" userId="3e3d29a6-4859-4b29-b46a-e2ee9323c41c" providerId="ADAL" clId="{FA259DFB-D94A-4D0F-B242-D32FD52D1B0F}" dt="2026-04-29T19:05:03.217" v="253" actId="20577"/>
          <ac:spMkLst>
            <pc:docMk/>
            <pc:sldMk cId="1211564938" sldId="271"/>
            <ac:spMk id="5" creationId="{73BBA9B8-E6C9-7517-9815-964C0579F943}"/>
          </ac:spMkLst>
        </pc:spChg>
        <pc:picChg chg="add mod">
          <ac:chgData name="Philippa Cousins" userId="3e3d29a6-4859-4b29-b46a-e2ee9323c41c" providerId="ADAL" clId="{FA259DFB-D94A-4D0F-B242-D32FD52D1B0F}" dt="2026-04-29T19:04:47.266" v="251" actId="1076"/>
          <ac:picMkLst>
            <pc:docMk/>
            <pc:sldMk cId="1211564938" sldId="271"/>
            <ac:picMk id="6" creationId="{17A16E7E-43B3-3341-FBF2-F02C5A9E4A6F}"/>
          </ac:picMkLst>
        </pc:picChg>
      </pc:sldChg>
      <pc:sldChg chg="delSp add del mod">
        <pc:chgData name="Philippa Cousins" userId="3e3d29a6-4859-4b29-b46a-e2ee9323c41c" providerId="ADAL" clId="{FA259DFB-D94A-4D0F-B242-D32FD52D1B0F}" dt="2026-04-29T19:02:16.173" v="249" actId="2696"/>
        <pc:sldMkLst>
          <pc:docMk/>
          <pc:sldMk cId="295832091" sldId="278"/>
        </pc:sldMkLst>
        <pc:picChg chg="del">
          <ac:chgData name="Philippa Cousins" userId="3e3d29a6-4859-4b29-b46a-e2ee9323c41c" providerId="ADAL" clId="{FA259DFB-D94A-4D0F-B242-D32FD52D1B0F}" dt="2026-04-29T18:59:36.438" v="4" actId="478"/>
          <ac:picMkLst>
            <pc:docMk/>
            <pc:sldMk cId="295832091" sldId="278"/>
            <ac:picMk id="2" creationId="{FA9938B2-A451-DA8C-2A06-9A4C6A13F88B}"/>
          </ac:picMkLst>
        </pc:picChg>
        <pc:picChg chg="del">
          <ac:chgData name="Philippa Cousins" userId="3e3d29a6-4859-4b29-b46a-e2ee9323c41c" providerId="ADAL" clId="{FA259DFB-D94A-4D0F-B242-D32FD52D1B0F}" dt="2026-04-29T18:59:34.519" v="3" actId="478"/>
          <ac:picMkLst>
            <pc:docMk/>
            <pc:sldMk cId="295832091" sldId="278"/>
            <ac:picMk id="3" creationId="{4D0E40DB-BA31-4264-8FA5-D8CCE8F538C0}"/>
          </ac:picMkLst>
        </pc:picChg>
      </pc:sldChg>
      <pc:sldChg chg="addSp delSp modSp add mod">
        <pc:chgData name="Philippa Cousins" userId="3e3d29a6-4859-4b29-b46a-e2ee9323c41c" providerId="ADAL" clId="{FA259DFB-D94A-4D0F-B242-D32FD52D1B0F}" dt="2026-04-29T19:01:47.965" v="248" actId="20577"/>
        <pc:sldMkLst>
          <pc:docMk/>
          <pc:sldMk cId="3116433370" sldId="279"/>
        </pc:sldMkLst>
        <pc:spChg chg="mod">
          <ac:chgData name="Philippa Cousins" userId="3e3d29a6-4859-4b29-b46a-e2ee9323c41c" providerId="ADAL" clId="{FA259DFB-D94A-4D0F-B242-D32FD52D1B0F}" dt="2026-04-29T19:01:47.965" v="248" actId="20577"/>
          <ac:spMkLst>
            <pc:docMk/>
            <pc:sldMk cId="3116433370" sldId="279"/>
            <ac:spMk id="2" creationId="{B25D3F92-0343-47F4-8ABE-717865AD9888}"/>
          </ac:spMkLst>
        </pc:spChg>
        <pc:spChg chg="del">
          <ac:chgData name="Philippa Cousins" userId="3e3d29a6-4859-4b29-b46a-e2ee9323c41c" providerId="ADAL" clId="{FA259DFB-D94A-4D0F-B242-D32FD52D1B0F}" dt="2026-04-29T19:00:55.056" v="237" actId="21"/>
          <ac:spMkLst>
            <pc:docMk/>
            <pc:sldMk cId="3116433370" sldId="279"/>
            <ac:spMk id="3" creationId="{5F3D1250-88FE-444F-A67D-2C61EA48EB3E}"/>
          </ac:spMkLst>
        </pc:spChg>
        <pc:spChg chg="add del mod">
          <ac:chgData name="Philippa Cousins" userId="3e3d29a6-4859-4b29-b46a-e2ee9323c41c" providerId="ADAL" clId="{FA259DFB-D94A-4D0F-B242-D32FD52D1B0F}" dt="2026-04-29T19:01:01.813" v="238" actId="21"/>
          <ac:spMkLst>
            <pc:docMk/>
            <pc:sldMk cId="3116433370" sldId="279"/>
            <ac:spMk id="6" creationId="{119A54E5-79A4-428B-3FB9-B058A7C6491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F6EDC-B2BA-454A-8DBD-5A359E04E1B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2FD99294-9218-40B7-A8D4-E66E7B1021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73E40E2-9427-470D-AA97-CF824417CF36}"/>
              </a:ext>
            </a:extLst>
          </p:cNvPr>
          <p:cNvSpPr>
            <a:spLocks noGrp="1"/>
          </p:cNvSpPr>
          <p:nvPr>
            <p:ph type="dt" sz="half" idx="10"/>
          </p:nvPr>
        </p:nvSpPr>
        <p:spPr/>
        <p:txBody>
          <a:bodyPr/>
          <a:lstStyle/>
          <a:p>
            <a:fld id="{6B332118-CBD1-41C8-B6DF-7C9D8AA49F3D}" type="datetimeFigureOut">
              <a:rPr lang="en-GB" smtClean="0"/>
              <a:t>29/04/2026</a:t>
            </a:fld>
            <a:endParaRPr lang="en-GB"/>
          </a:p>
        </p:txBody>
      </p:sp>
      <p:sp>
        <p:nvSpPr>
          <p:cNvPr id="5" name="Footer Placeholder 4">
            <a:extLst>
              <a:ext uri="{FF2B5EF4-FFF2-40B4-BE49-F238E27FC236}">
                <a16:creationId xmlns:a16="http://schemas.microsoft.com/office/drawing/2014/main" id="{2AA55308-39AC-40E5-B01B-CADF1AF141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294448-F40B-4F91-83D4-8952178F5B52}"/>
              </a:ext>
            </a:extLst>
          </p:cNvPr>
          <p:cNvSpPr>
            <a:spLocks noGrp="1"/>
          </p:cNvSpPr>
          <p:nvPr>
            <p:ph type="sldNum" sz="quarter" idx="12"/>
          </p:nvPr>
        </p:nvSpPr>
        <p:spPr/>
        <p:txBody>
          <a:bodyPr/>
          <a:lstStyle/>
          <a:p>
            <a:fld id="{378CBC9C-DDD0-4001-A01F-31FB560345B0}" type="slidenum">
              <a:rPr lang="en-GB" smtClean="0"/>
              <a:t>‹#›</a:t>
            </a:fld>
            <a:endParaRPr lang="en-GB"/>
          </a:p>
        </p:txBody>
      </p:sp>
    </p:spTree>
    <p:extLst>
      <p:ext uri="{BB962C8B-B14F-4D97-AF65-F5344CB8AC3E}">
        <p14:creationId xmlns:p14="http://schemas.microsoft.com/office/powerpoint/2010/main" val="179112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66664-7753-4395-9E62-0DE5A55BF2F9}"/>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C5AE675-7CED-4165-8130-9D9DBD1C595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5FF0BAD-9A7D-48C8-80F3-FEE9D4C764D2}"/>
              </a:ext>
            </a:extLst>
          </p:cNvPr>
          <p:cNvSpPr>
            <a:spLocks noGrp="1"/>
          </p:cNvSpPr>
          <p:nvPr>
            <p:ph type="dt" sz="half" idx="10"/>
          </p:nvPr>
        </p:nvSpPr>
        <p:spPr/>
        <p:txBody>
          <a:bodyPr/>
          <a:lstStyle/>
          <a:p>
            <a:fld id="{6B332118-CBD1-41C8-B6DF-7C9D8AA49F3D}" type="datetimeFigureOut">
              <a:rPr lang="en-GB" smtClean="0"/>
              <a:t>29/04/2026</a:t>
            </a:fld>
            <a:endParaRPr lang="en-GB"/>
          </a:p>
        </p:txBody>
      </p:sp>
      <p:sp>
        <p:nvSpPr>
          <p:cNvPr id="5" name="Footer Placeholder 4">
            <a:extLst>
              <a:ext uri="{FF2B5EF4-FFF2-40B4-BE49-F238E27FC236}">
                <a16:creationId xmlns:a16="http://schemas.microsoft.com/office/drawing/2014/main" id="{63B1DCD1-FDA4-4807-BAB1-C53B65E3AB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3DAC3D-F958-445E-9EEF-3A6BD2D3D7E7}"/>
              </a:ext>
            </a:extLst>
          </p:cNvPr>
          <p:cNvSpPr>
            <a:spLocks noGrp="1"/>
          </p:cNvSpPr>
          <p:nvPr>
            <p:ph type="sldNum" sz="quarter" idx="12"/>
          </p:nvPr>
        </p:nvSpPr>
        <p:spPr/>
        <p:txBody>
          <a:bodyPr/>
          <a:lstStyle/>
          <a:p>
            <a:fld id="{378CBC9C-DDD0-4001-A01F-31FB560345B0}" type="slidenum">
              <a:rPr lang="en-GB" smtClean="0"/>
              <a:t>‹#›</a:t>
            </a:fld>
            <a:endParaRPr lang="en-GB"/>
          </a:p>
        </p:txBody>
      </p:sp>
    </p:spTree>
    <p:extLst>
      <p:ext uri="{BB962C8B-B14F-4D97-AF65-F5344CB8AC3E}">
        <p14:creationId xmlns:p14="http://schemas.microsoft.com/office/powerpoint/2010/main" val="3724051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CFA37F-3C5D-40F1-9FF5-4EA2E40A6AB3}"/>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12FE20C5-3B19-4299-8E8B-07B13ED6787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6FAAF1B-9018-4F2F-8E14-1AD32D1253BB}"/>
              </a:ext>
            </a:extLst>
          </p:cNvPr>
          <p:cNvSpPr>
            <a:spLocks noGrp="1"/>
          </p:cNvSpPr>
          <p:nvPr>
            <p:ph type="dt" sz="half" idx="10"/>
          </p:nvPr>
        </p:nvSpPr>
        <p:spPr/>
        <p:txBody>
          <a:bodyPr/>
          <a:lstStyle/>
          <a:p>
            <a:fld id="{6B332118-CBD1-41C8-B6DF-7C9D8AA49F3D}" type="datetimeFigureOut">
              <a:rPr lang="en-GB" smtClean="0"/>
              <a:t>29/04/2026</a:t>
            </a:fld>
            <a:endParaRPr lang="en-GB"/>
          </a:p>
        </p:txBody>
      </p:sp>
      <p:sp>
        <p:nvSpPr>
          <p:cNvPr id="5" name="Footer Placeholder 4">
            <a:extLst>
              <a:ext uri="{FF2B5EF4-FFF2-40B4-BE49-F238E27FC236}">
                <a16:creationId xmlns:a16="http://schemas.microsoft.com/office/drawing/2014/main" id="{5095D8E1-4576-493D-A2A6-8167601E5D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878547-AFD4-4EC2-9AF3-A2D0A71D8B21}"/>
              </a:ext>
            </a:extLst>
          </p:cNvPr>
          <p:cNvSpPr>
            <a:spLocks noGrp="1"/>
          </p:cNvSpPr>
          <p:nvPr>
            <p:ph type="sldNum" sz="quarter" idx="12"/>
          </p:nvPr>
        </p:nvSpPr>
        <p:spPr/>
        <p:txBody>
          <a:bodyPr/>
          <a:lstStyle/>
          <a:p>
            <a:fld id="{378CBC9C-DDD0-4001-A01F-31FB560345B0}" type="slidenum">
              <a:rPr lang="en-GB" smtClean="0"/>
              <a:t>‹#›</a:t>
            </a:fld>
            <a:endParaRPr lang="en-GB"/>
          </a:p>
        </p:txBody>
      </p:sp>
    </p:spTree>
    <p:extLst>
      <p:ext uri="{BB962C8B-B14F-4D97-AF65-F5344CB8AC3E}">
        <p14:creationId xmlns:p14="http://schemas.microsoft.com/office/powerpoint/2010/main" val="3469138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2625C-4D9B-470E-A736-05B596F50AF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816E6A4-F4D9-4BD3-A214-E04ACB42C4F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A9AF739-E243-4A05-BF9E-2C44B42F21BB}"/>
              </a:ext>
            </a:extLst>
          </p:cNvPr>
          <p:cNvSpPr>
            <a:spLocks noGrp="1"/>
          </p:cNvSpPr>
          <p:nvPr>
            <p:ph type="dt" sz="half" idx="10"/>
          </p:nvPr>
        </p:nvSpPr>
        <p:spPr/>
        <p:txBody>
          <a:bodyPr/>
          <a:lstStyle/>
          <a:p>
            <a:fld id="{6B332118-CBD1-41C8-B6DF-7C9D8AA49F3D}" type="datetimeFigureOut">
              <a:rPr lang="en-GB" smtClean="0"/>
              <a:t>29/04/2026</a:t>
            </a:fld>
            <a:endParaRPr lang="en-GB"/>
          </a:p>
        </p:txBody>
      </p:sp>
      <p:sp>
        <p:nvSpPr>
          <p:cNvPr id="5" name="Footer Placeholder 4">
            <a:extLst>
              <a:ext uri="{FF2B5EF4-FFF2-40B4-BE49-F238E27FC236}">
                <a16:creationId xmlns:a16="http://schemas.microsoft.com/office/drawing/2014/main" id="{2A22668D-EAB8-417C-B400-3202B2E9EA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B340D5-10BE-4D69-812F-71487D98B4D0}"/>
              </a:ext>
            </a:extLst>
          </p:cNvPr>
          <p:cNvSpPr>
            <a:spLocks noGrp="1"/>
          </p:cNvSpPr>
          <p:nvPr>
            <p:ph type="sldNum" sz="quarter" idx="12"/>
          </p:nvPr>
        </p:nvSpPr>
        <p:spPr/>
        <p:txBody>
          <a:bodyPr/>
          <a:lstStyle/>
          <a:p>
            <a:fld id="{378CBC9C-DDD0-4001-A01F-31FB560345B0}" type="slidenum">
              <a:rPr lang="en-GB" smtClean="0"/>
              <a:t>‹#›</a:t>
            </a:fld>
            <a:endParaRPr lang="en-GB"/>
          </a:p>
        </p:txBody>
      </p:sp>
    </p:spTree>
    <p:extLst>
      <p:ext uri="{BB962C8B-B14F-4D97-AF65-F5344CB8AC3E}">
        <p14:creationId xmlns:p14="http://schemas.microsoft.com/office/powerpoint/2010/main" val="4142681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6A343-FCFD-45E5-8424-8E4C7C14E17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3E9094C2-90E2-489D-925E-04D4C7BDA7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1623579-3F9C-4EB9-BB8F-5ABC5DAB3680}"/>
              </a:ext>
            </a:extLst>
          </p:cNvPr>
          <p:cNvSpPr>
            <a:spLocks noGrp="1"/>
          </p:cNvSpPr>
          <p:nvPr>
            <p:ph type="dt" sz="half" idx="10"/>
          </p:nvPr>
        </p:nvSpPr>
        <p:spPr/>
        <p:txBody>
          <a:bodyPr/>
          <a:lstStyle/>
          <a:p>
            <a:fld id="{6B332118-CBD1-41C8-B6DF-7C9D8AA49F3D}" type="datetimeFigureOut">
              <a:rPr lang="en-GB" smtClean="0"/>
              <a:t>29/04/2026</a:t>
            </a:fld>
            <a:endParaRPr lang="en-GB"/>
          </a:p>
        </p:txBody>
      </p:sp>
      <p:sp>
        <p:nvSpPr>
          <p:cNvPr id="5" name="Footer Placeholder 4">
            <a:extLst>
              <a:ext uri="{FF2B5EF4-FFF2-40B4-BE49-F238E27FC236}">
                <a16:creationId xmlns:a16="http://schemas.microsoft.com/office/drawing/2014/main" id="{5404643B-6ECC-446E-9F5E-22DEA37228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B47E25-B992-4529-81DE-1BEF750ACB69}"/>
              </a:ext>
            </a:extLst>
          </p:cNvPr>
          <p:cNvSpPr>
            <a:spLocks noGrp="1"/>
          </p:cNvSpPr>
          <p:nvPr>
            <p:ph type="sldNum" sz="quarter" idx="12"/>
          </p:nvPr>
        </p:nvSpPr>
        <p:spPr/>
        <p:txBody>
          <a:bodyPr/>
          <a:lstStyle/>
          <a:p>
            <a:fld id="{378CBC9C-DDD0-4001-A01F-31FB560345B0}" type="slidenum">
              <a:rPr lang="en-GB" smtClean="0"/>
              <a:t>‹#›</a:t>
            </a:fld>
            <a:endParaRPr lang="en-GB"/>
          </a:p>
        </p:txBody>
      </p:sp>
    </p:spTree>
    <p:extLst>
      <p:ext uri="{BB962C8B-B14F-4D97-AF65-F5344CB8AC3E}">
        <p14:creationId xmlns:p14="http://schemas.microsoft.com/office/powerpoint/2010/main" val="109395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66947-7538-4870-89ED-BD0DBAB8867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46D1D6E-5E7B-485C-BEB6-78AC59DB58B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B219518D-CF7D-4CCD-8127-A9F6FF2B515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CD07E12-439A-47D9-9FBD-8796EC9B3006}"/>
              </a:ext>
            </a:extLst>
          </p:cNvPr>
          <p:cNvSpPr>
            <a:spLocks noGrp="1"/>
          </p:cNvSpPr>
          <p:nvPr>
            <p:ph type="dt" sz="half" idx="10"/>
          </p:nvPr>
        </p:nvSpPr>
        <p:spPr/>
        <p:txBody>
          <a:bodyPr/>
          <a:lstStyle/>
          <a:p>
            <a:fld id="{6B332118-CBD1-41C8-B6DF-7C9D8AA49F3D}" type="datetimeFigureOut">
              <a:rPr lang="en-GB" smtClean="0"/>
              <a:t>29/04/2026</a:t>
            </a:fld>
            <a:endParaRPr lang="en-GB"/>
          </a:p>
        </p:txBody>
      </p:sp>
      <p:sp>
        <p:nvSpPr>
          <p:cNvPr id="6" name="Footer Placeholder 5">
            <a:extLst>
              <a:ext uri="{FF2B5EF4-FFF2-40B4-BE49-F238E27FC236}">
                <a16:creationId xmlns:a16="http://schemas.microsoft.com/office/drawing/2014/main" id="{54402825-8BD2-4B22-B8FE-63E01D66E0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366E33D-52DA-43A8-A94A-005459BBA25F}"/>
              </a:ext>
            </a:extLst>
          </p:cNvPr>
          <p:cNvSpPr>
            <a:spLocks noGrp="1"/>
          </p:cNvSpPr>
          <p:nvPr>
            <p:ph type="sldNum" sz="quarter" idx="12"/>
          </p:nvPr>
        </p:nvSpPr>
        <p:spPr/>
        <p:txBody>
          <a:bodyPr/>
          <a:lstStyle/>
          <a:p>
            <a:fld id="{378CBC9C-DDD0-4001-A01F-31FB560345B0}" type="slidenum">
              <a:rPr lang="en-GB" smtClean="0"/>
              <a:t>‹#›</a:t>
            </a:fld>
            <a:endParaRPr lang="en-GB"/>
          </a:p>
        </p:txBody>
      </p:sp>
    </p:spTree>
    <p:extLst>
      <p:ext uri="{BB962C8B-B14F-4D97-AF65-F5344CB8AC3E}">
        <p14:creationId xmlns:p14="http://schemas.microsoft.com/office/powerpoint/2010/main" val="1600013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701AB-0377-4467-9ECB-B9BA01BD3394}"/>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1881286E-EC4D-4251-B922-00E1E9A561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1ED2D1A-432F-493A-A3B8-A283C68054C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8A36CFE2-FDEA-4C45-A46F-63463600E4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DB02C50-57A6-4DEF-8C93-D3577845AE0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EA8C9005-8B3E-4FE9-8E99-2F453B721394}"/>
              </a:ext>
            </a:extLst>
          </p:cNvPr>
          <p:cNvSpPr>
            <a:spLocks noGrp="1"/>
          </p:cNvSpPr>
          <p:nvPr>
            <p:ph type="dt" sz="half" idx="10"/>
          </p:nvPr>
        </p:nvSpPr>
        <p:spPr/>
        <p:txBody>
          <a:bodyPr/>
          <a:lstStyle/>
          <a:p>
            <a:fld id="{6B332118-CBD1-41C8-B6DF-7C9D8AA49F3D}" type="datetimeFigureOut">
              <a:rPr lang="en-GB" smtClean="0"/>
              <a:t>29/04/2026</a:t>
            </a:fld>
            <a:endParaRPr lang="en-GB"/>
          </a:p>
        </p:txBody>
      </p:sp>
      <p:sp>
        <p:nvSpPr>
          <p:cNvPr id="8" name="Footer Placeholder 7">
            <a:extLst>
              <a:ext uri="{FF2B5EF4-FFF2-40B4-BE49-F238E27FC236}">
                <a16:creationId xmlns:a16="http://schemas.microsoft.com/office/drawing/2014/main" id="{0CEFBBA0-C168-4743-814F-469422FD6CA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98B03DD-907A-44B1-B91C-4079B12F22B5}"/>
              </a:ext>
            </a:extLst>
          </p:cNvPr>
          <p:cNvSpPr>
            <a:spLocks noGrp="1"/>
          </p:cNvSpPr>
          <p:nvPr>
            <p:ph type="sldNum" sz="quarter" idx="12"/>
          </p:nvPr>
        </p:nvSpPr>
        <p:spPr/>
        <p:txBody>
          <a:bodyPr/>
          <a:lstStyle/>
          <a:p>
            <a:fld id="{378CBC9C-DDD0-4001-A01F-31FB560345B0}" type="slidenum">
              <a:rPr lang="en-GB" smtClean="0"/>
              <a:t>‹#›</a:t>
            </a:fld>
            <a:endParaRPr lang="en-GB"/>
          </a:p>
        </p:txBody>
      </p:sp>
    </p:spTree>
    <p:extLst>
      <p:ext uri="{BB962C8B-B14F-4D97-AF65-F5344CB8AC3E}">
        <p14:creationId xmlns:p14="http://schemas.microsoft.com/office/powerpoint/2010/main" val="1222137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586F4-3A93-400F-82E0-F258641AAA9B}"/>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5CB26B1E-9B55-4C11-892D-BFAA1194E955}"/>
              </a:ext>
            </a:extLst>
          </p:cNvPr>
          <p:cNvSpPr>
            <a:spLocks noGrp="1"/>
          </p:cNvSpPr>
          <p:nvPr>
            <p:ph type="dt" sz="half" idx="10"/>
          </p:nvPr>
        </p:nvSpPr>
        <p:spPr/>
        <p:txBody>
          <a:bodyPr/>
          <a:lstStyle/>
          <a:p>
            <a:fld id="{6B332118-CBD1-41C8-B6DF-7C9D8AA49F3D}" type="datetimeFigureOut">
              <a:rPr lang="en-GB" smtClean="0"/>
              <a:t>29/04/2026</a:t>
            </a:fld>
            <a:endParaRPr lang="en-GB"/>
          </a:p>
        </p:txBody>
      </p:sp>
      <p:sp>
        <p:nvSpPr>
          <p:cNvPr id="4" name="Footer Placeholder 3">
            <a:extLst>
              <a:ext uri="{FF2B5EF4-FFF2-40B4-BE49-F238E27FC236}">
                <a16:creationId xmlns:a16="http://schemas.microsoft.com/office/drawing/2014/main" id="{FE766FF2-4C88-47B2-8A49-89A92EBCBB1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06FF774-AE09-4251-AB08-9E5564680DF5}"/>
              </a:ext>
            </a:extLst>
          </p:cNvPr>
          <p:cNvSpPr>
            <a:spLocks noGrp="1"/>
          </p:cNvSpPr>
          <p:nvPr>
            <p:ph type="sldNum" sz="quarter" idx="12"/>
          </p:nvPr>
        </p:nvSpPr>
        <p:spPr/>
        <p:txBody>
          <a:bodyPr/>
          <a:lstStyle/>
          <a:p>
            <a:fld id="{378CBC9C-DDD0-4001-A01F-31FB560345B0}" type="slidenum">
              <a:rPr lang="en-GB" smtClean="0"/>
              <a:t>‹#›</a:t>
            </a:fld>
            <a:endParaRPr lang="en-GB"/>
          </a:p>
        </p:txBody>
      </p:sp>
    </p:spTree>
    <p:extLst>
      <p:ext uri="{BB962C8B-B14F-4D97-AF65-F5344CB8AC3E}">
        <p14:creationId xmlns:p14="http://schemas.microsoft.com/office/powerpoint/2010/main" val="625463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3B9B4F-05E7-4721-A2F3-FFC17597470F}"/>
              </a:ext>
            </a:extLst>
          </p:cNvPr>
          <p:cNvSpPr>
            <a:spLocks noGrp="1"/>
          </p:cNvSpPr>
          <p:nvPr>
            <p:ph type="dt" sz="half" idx="10"/>
          </p:nvPr>
        </p:nvSpPr>
        <p:spPr/>
        <p:txBody>
          <a:bodyPr/>
          <a:lstStyle/>
          <a:p>
            <a:fld id="{6B332118-CBD1-41C8-B6DF-7C9D8AA49F3D}" type="datetimeFigureOut">
              <a:rPr lang="en-GB" smtClean="0"/>
              <a:t>29/04/2026</a:t>
            </a:fld>
            <a:endParaRPr lang="en-GB"/>
          </a:p>
        </p:txBody>
      </p:sp>
      <p:sp>
        <p:nvSpPr>
          <p:cNvPr id="3" name="Footer Placeholder 2">
            <a:extLst>
              <a:ext uri="{FF2B5EF4-FFF2-40B4-BE49-F238E27FC236}">
                <a16:creationId xmlns:a16="http://schemas.microsoft.com/office/drawing/2014/main" id="{C28DE52E-FE33-43BB-B686-364DCE6C77D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F5D4AC-0E93-45B6-95D1-D5B267119568}"/>
              </a:ext>
            </a:extLst>
          </p:cNvPr>
          <p:cNvSpPr>
            <a:spLocks noGrp="1"/>
          </p:cNvSpPr>
          <p:nvPr>
            <p:ph type="sldNum" sz="quarter" idx="12"/>
          </p:nvPr>
        </p:nvSpPr>
        <p:spPr/>
        <p:txBody>
          <a:bodyPr/>
          <a:lstStyle/>
          <a:p>
            <a:fld id="{378CBC9C-DDD0-4001-A01F-31FB560345B0}" type="slidenum">
              <a:rPr lang="en-GB" smtClean="0"/>
              <a:t>‹#›</a:t>
            </a:fld>
            <a:endParaRPr lang="en-GB"/>
          </a:p>
        </p:txBody>
      </p:sp>
    </p:spTree>
    <p:extLst>
      <p:ext uri="{BB962C8B-B14F-4D97-AF65-F5344CB8AC3E}">
        <p14:creationId xmlns:p14="http://schemas.microsoft.com/office/powerpoint/2010/main" val="2955520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2CE9F-3C68-4AE7-825A-516567ADDF8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697C16C8-4CC0-4D49-ACAE-EC0D066C33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1A8B7DAF-B3B0-4237-BA52-7DBFA914A9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1B3CAB3-5763-4948-BABB-F795D1F914D0}"/>
              </a:ext>
            </a:extLst>
          </p:cNvPr>
          <p:cNvSpPr>
            <a:spLocks noGrp="1"/>
          </p:cNvSpPr>
          <p:nvPr>
            <p:ph type="dt" sz="half" idx="10"/>
          </p:nvPr>
        </p:nvSpPr>
        <p:spPr/>
        <p:txBody>
          <a:bodyPr/>
          <a:lstStyle/>
          <a:p>
            <a:fld id="{6B332118-CBD1-41C8-B6DF-7C9D8AA49F3D}" type="datetimeFigureOut">
              <a:rPr lang="en-GB" smtClean="0"/>
              <a:t>29/04/2026</a:t>
            </a:fld>
            <a:endParaRPr lang="en-GB"/>
          </a:p>
        </p:txBody>
      </p:sp>
      <p:sp>
        <p:nvSpPr>
          <p:cNvPr id="6" name="Footer Placeholder 5">
            <a:extLst>
              <a:ext uri="{FF2B5EF4-FFF2-40B4-BE49-F238E27FC236}">
                <a16:creationId xmlns:a16="http://schemas.microsoft.com/office/drawing/2014/main" id="{A6501465-23E3-408C-8319-8F160006CA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577DF2-FFA9-461F-B4EE-55DBCD3F7883}"/>
              </a:ext>
            </a:extLst>
          </p:cNvPr>
          <p:cNvSpPr>
            <a:spLocks noGrp="1"/>
          </p:cNvSpPr>
          <p:nvPr>
            <p:ph type="sldNum" sz="quarter" idx="12"/>
          </p:nvPr>
        </p:nvSpPr>
        <p:spPr/>
        <p:txBody>
          <a:bodyPr/>
          <a:lstStyle/>
          <a:p>
            <a:fld id="{378CBC9C-DDD0-4001-A01F-31FB560345B0}" type="slidenum">
              <a:rPr lang="en-GB" smtClean="0"/>
              <a:t>‹#›</a:t>
            </a:fld>
            <a:endParaRPr lang="en-GB"/>
          </a:p>
        </p:txBody>
      </p:sp>
    </p:spTree>
    <p:extLst>
      <p:ext uri="{BB962C8B-B14F-4D97-AF65-F5344CB8AC3E}">
        <p14:creationId xmlns:p14="http://schemas.microsoft.com/office/powerpoint/2010/main" val="146950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1A2DC-9E16-4516-9F6B-4AAF3112D18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21CBEAE-5FF2-466F-B7E8-67695D1E67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2D5E8B0-0113-4131-8EA2-7139A60070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060B8E2-F8BB-4067-B03D-03545F313E8A}"/>
              </a:ext>
            </a:extLst>
          </p:cNvPr>
          <p:cNvSpPr>
            <a:spLocks noGrp="1"/>
          </p:cNvSpPr>
          <p:nvPr>
            <p:ph type="dt" sz="half" idx="10"/>
          </p:nvPr>
        </p:nvSpPr>
        <p:spPr/>
        <p:txBody>
          <a:bodyPr/>
          <a:lstStyle/>
          <a:p>
            <a:fld id="{6B332118-CBD1-41C8-B6DF-7C9D8AA49F3D}" type="datetimeFigureOut">
              <a:rPr lang="en-GB" smtClean="0"/>
              <a:t>29/04/2026</a:t>
            </a:fld>
            <a:endParaRPr lang="en-GB"/>
          </a:p>
        </p:txBody>
      </p:sp>
      <p:sp>
        <p:nvSpPr>
          <p:cNvPr id="6" name="Footer Placeholder 5">
            <a:extLst>
              <a:ext uri="{FF2B5EF4-FFF2-40B4-BE49-F238E27FC236}">
                <a16:creationId xmlns:a16="http://schemas.microsoft.com/office/drawing/2014/main" id="{8C38ADFE-5D74-4EDC-9439-7241A7612A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B2C9DA-9ED4-4C8C-9E33-62D5410E18A8}"/>
              </a:ext>
            </a:extLst>
          </p:cNvPr>
          <p:cNvSpPr>
            <a:spLocks noGrp="1"/>
          </p:cNvSpPr>
          <p:nvPr>
            <p:ph type="sldNum" sz="quarter" idx="12"/>
          </p:nvPr>
        </p:nvSpPr>
        <p:spPr/>
        <p:txBody>
          <a:bodyPr/>
          <a:lstStyle/>
          <a:p>
            <a:fld id="{378CBC9C-DDD0-4001-A01F-31FB560345B0}" type="slidenum">
              <a:rPr lang="en-GB" smtClean="0"/>
              <a:t>‹#›</a:t>
            </a:fld>
            <a:endParaRPr lang="en-GB"/>
          </a:p>
        </p:txBody>
      </p:sp>
    </p:spTree>
    <p:extLst>
      <p:ext uri="{BB962C8B-B14F-4D97-AF65-F5344CB8AC3E}">
        <p14:creationId xmlns:p14="http://schemas.microsoft.com/office/powerpoint/2010/main" val="970460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78A15B-F88F-4400-A173-7583DBA9BF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0890CB9E-2A0E-4641-B3EC-E54C393443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A3FC690C-B0E5-490A-A65F-E3D4248D52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winkl" panose="02000000000000000000" pitchFamily="2" charset="0"/>
              </a:defRPr>
            </a:lvl1pPr>
          </a:lstStyle>
          <a:p>
            <a:fld id="{6B332118-CBD1-41C8-B6DF-7C9D8AA49F3D}" type="datetimeFigureOut">
              <a:rPr lang="en-GB" smtClean="0"/>
              <a:pPr/>
              <a:t>29/04/2026</a:t>
            </a:fld>
            <a:endParaRPr lang="en-GB" dirty="0"/>
          </a:p>
        </p:txBody>
      </p:sp>
      <p:sp>
        <p:nvSpPr>
          <p:cNvPr id="5" name="Footer Placeholder 4">
            <a:extLst>
              <a:ext uri="{FF2B5EF4-FFF2-40B4-BE49-F238E27FC236}">
                <a16:creationId xmlns:a16="http://schemas.microsoft.com/office/drawing/2014/main" id="{0C6FEEA6-AEEF-4C86-969C-4A30CE3371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winkl" panose="02000000000000000000" pitchFamily="2" charset="0"/>
              </a:defRPr>
            </a:lvl1pPr>
          </a:lstStyle>
          <a:p>
            <a:endParaRPr lang="en-GB" dirty="0"/>
          </a:p>
        </p:txBody>
      </p:sp>
      <p:sp>
        <p:nvSpPr>
          <p:cNvPr id="6" name="Slide Number Placeholder 5">
            <a:extLst>
              <a:ext uri="{FF2B5EF4-FFF2-40B4-BE49-F238E27FC236}">
                <a16:creationId xmlns:a16="http://schemas.microsoft.com/office/drawing/2014/main" id="{205F196C-EAFB-4477-90A7-4C12123ACE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winkl" panose="02000000000000000000" pitchFamily="2" charset="0"/>
              </a:defRPr>
            </a:lvl1pPr>
          </a:lstStyle>
          <a:p>
            <a:fld id="{378CBC9C-DDD0-4001-A01F-31FB560345B0}" type="slidenum">
              <a:rPr lang="en-GB" smtClean="0"/>
              <a:pPr/>
              <a:t>‹#›</a:t>
            </a:fld>
            <a:endParaRPr lang="en-GB" dirty="0"/>
          </a:p>
        </p:txBody>
      </p:sp>
    </p:spTree>
    <p:extLst>
      <p:ext uri="{BB962C8B-B14F-4D97-AF65-F5344CB8AC3E}">
        <p14:creationId xmlns:p14="http://schemas.microsoft.com/office/powerpoint/2010/main" val="3935267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inkl"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inkl"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inkl"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inkl"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inkl"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D3F92-0343-47F4-8ABE-717865AD9888}"/>
              </a:ext>
            </a:extLst>
          </p:cNvPr>
          <p:cNvSpPr>
            <a:spLocks noGrp="1"/>
          </p:cNvSpPr>
          <p:nvPr>
            <p:ph type="ctrTitle"/>
          </p:nvPr>
        </p:nvSpPr>
        <p:spPr>
          <a:xfrm>
            <a:off x="-142240" y="904081"/>
            <a:ext cx="12476480" cy="2387600"/>
          </a:xfrm>
        </p:spPr>
        <p:txBody>
          <a:bodyPr/>
          <a:lstStyle/>
          <a:p>
            <a:r>
              <a:rPr lang="en-GB" b="1" dirty="0">
                <a:latin typeface="Twinkl" panose="02000000000000000000" pitchFamily="2" charset="0"/>
              </a:rPr>
              <a:t>RSHE Updates</a:t>
            </a:r>
            <a:br>
              <a:rPr lang="en-GB" dirty="0">
                <a:latin typeface="Twinkl" panose="02000000000000000000" pitchFamily="2" charset="0"/>
              </a:rPr>
            </a:br>
            <a:r>
              <a:rPr lang="en-GB" dirty="0">
                <a:latin typeface="Twinkl" panose="02000000000000000000" pitchFamily="2" charset="0"/>
              </a:rPr>
              <a:t>Changes from September 2026</a:t>
            </a:r>
          </a:p>
        </p:txBody>
      </p:sp>
      <p:sp>
        <p:nvSpPr>
          <p:cNvPr id="3" name="Subtitle 2">
            <a:extLst>
              <a:ext uri="{FF2B5EF4-FFF2-40B4-BE49-F238E27FC236}">
                <a16:creationId xmlns:a16="http://schemas.microsoft.com/office/drawing/2014/main" id="{5F3D1250-88FE-444F-A67D-2C61EA48EB3E}"/>
              </a:ext>
            </a:extLst>
          </p:cNvPr>
          <p:cNvSpPr>
            <a:spLocks noGrp="1"/>
          </p:cNvSpPr>
          <p:nvPr>
            <p:ph type="subTitle" idx="1"/>
          </p:nvPr>
        </p:nvSpPr>
        <p:spPr>
          <a:xfrm>
            <a:off x="1524000" y="4081112"/>
            <a:ext cx="9144000" cy="1176688"/>
          </a:xfrm>
        </p:spPr>
        <p:txBody>
          <a:bodyPr/>
          <a:lstStyle/>
          <a:p>
            <a:r>
              <a:rPr lang="en-GB" dirty="0">
                <a:latin typeface="Twinkl" panose="02000000000000000000" pitchFamily="2" charset="0"/>
              </a:rPr>
              <a:t>Travis St Lawrence CE Primary School</a:t>
            </a:r>
          </a:p>
        </p:txBody>
      </p:sp>
      <p:pic>
        <p:nvPicPr>
          <p:cNvPr id="5" name="Picture 4" descr="A yellow building with trees and text&#10;&#10;AI-generated content may be incorrect.">
            <a:extLst>
              <a:ext uri="{FF2B5EF4-FFF2-40B4-BE49-F238E27FC236}">
                <a16:creationId xmlns:a16="http://schemas.microsoft.com/office/drawing/2014/main" id="{639DF310-993D-68B5-4FFD-675D3AF0BA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9883" y="203533"/>
            <a:ext cx="1735985" cy="1894348"/>
          </a:xfrm>
          <a:prstGeom prst="rect">
            <a:avLst/>
          </a:prstGeom>
        </p:spPr>
      </p:pic>
    </p:spTree>
    <p:extLst>
      <p:ext uri="{BB962C8B-B14F-4D97-AF65-F5344CB8AC3E}">
        <p14:creationId xmlns:p14="http://schemas.microsoft.com/office/powerpoint/2010/main" val="2613119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C753FD-93EB-B479-11BF-EA19AEC358F0}"/>
              </a:ext>
            </a:extLst>
          </p:cNvPr>
          <p:cNvPicPr>
            <a:picLocks noChangeAspect="1"/>
          </p:cNvPicPr>
          <p:nvPr/>
        </p:nvPicPr>
        <p:blipFill>
          <a:blip r:embed="rId2"/>
          <a:stretch>
            <a:fillRect/>
          </a:stretch>
        </p:blipFill>
        <p:spPr>
          <a:xfrm>
            <a:off x="1203164" y="162460"/>
            <a:ext cx="9438896" cy="6533079"/>
          </a:xfrm>
          <a:prstGeom prst="rect">
            <a:avLst/>
          </a:prstGeom>
        </p:spPr>
      </p:pic>
    </p:spTree>
    <p:extLst>
      <p:ext uri="{BB962C8B-B14F-4D97-AF65-F5344CB8AC3E}">
        <p14:creationId xmlns:p14="http://schemas.microsoft.com/office/powerpoint/2010/main" val="3586692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37CEA8-00EF-7CD8-733E-0AE516537253}"/>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DCD0158A-7328-B2B7-1583-7594A48D1691}"/>
              </a:ext>
            </a:extLst>
          </p:cNvPr>
          <p:cNvPicPr>
            <a:picLocks noChangeAspect="1"/>
          </p:cNvPicPr>
          <p:nvPr/>
        </p:nvPicPr>
        <p:blipFill>
          <a:blip r:embed="rId2"/>
          <a:stretch>
            <a:fillRect/>
          </a:stretch>
        </p:blipFill>
        <p:spPr>
          <a:xfrm>
            <a:off x="386700" y="681037"/>
            <a:ext cx="11418599" cy="5569157"/>
          </a:xfrm>
          <a:prstGeom prst="rect">
            <a:avLst/>
          </a:prstGeom>
        </p:spPr>
      </p:pic>
    </p:spTree>
    <p:extLst>
      <p:ext uri="{BB962C8B-B14F-4D97-AF65-F5344CB8AC3E}">
        <p14:creationId xmlns:p14="http://schemas.microsoft.com/office/powerpoint/2010/main" val="1275148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373543-ABEB-BAFB-A91A-A677A6BE8969}"/>
              </a:ext>
            </a:extLst>
          </p:cNvPr>
          <p:cNvPicPr>
            <a:picLocks noChangeAspect="1"/>
          </p:cNvPicPr>
          <p:nvPr/>
        </p:nvPicPr>
        <p:blipFill>
          <a:blip r:embed="rId2"/>
          <a:stretch>
            <a:fillRect/>
          </a:stretch>
        </p:blipFill>
        <p:spPr>
          <a:xfrm>
            <a:off x="349363" y="849899"/>
            <a:ext cx="11493273" cy="5158201"/>
          </a:xfrm>
          <a:prstGeom prst="rect">
            <a:avLst/>
          </a:prstGeom>
        </p:spPr>
      </p:pic>
    </p:spTree>
    <p:extLst>
      <p:ext uri="{BB962C8B-B14F-4D97-AF65-F5344CB8AC3E}">
        <p14:creationId xmlns:p14="http://schemas.microsoft.com/office/powerpoint/2010/main" val="1077590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60C672-814D-F6A9-E392-5C1F03B346BC}"/>
              </a:ext>
            </a:extLst>
          </p:cNvPr>
          <p:cNvPicPr>
            <a:picLocks noChangeAspect="1"/>
          </p:cNvPicPr>
          <p:nvPr/>
        </p:nvPicPr>
        <p:blipFill>
          <a:blip r:embed="rId2"/>
          <a:stretch>
            <a:fillRect/>
          </a:stretch>
        </p:blipFill>
        <p:spPr>
          <a:xfrm>
            <a:off x="534150" y="350687"/>
            <a:ext cx="11517986" cy="5952835"/>
          </a:xfrm>
          <a:prstGeom prst="rect">
            <a:avLst/>
          </a:prstGeom>
        </p:spPr>
      </p:pic>
    </p:spTree>
    <p:extLst>
      <p:ext uri="{BB962C8B-B14F-4D97-AF65-F5344CB8AC3E}">
        <p14:creationId xmlns:p14="http://schemas.microsoft.com/office/powerpoint/2010/main" val="1030248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7A7BEA-5DE0-8879-A5FA-71E357F85654}"/>
              </a:ext>
            </a:extLst>
          </p:cNvPr>
          <p:cNvPicPr>
            <a:picLocks noChangeAspect="1"/>
          </p:cNvPicPr>
          <p:nvPr/>
        </p:nvPicPr>
        <p:blipFill>
          <a:blip r:embed="rId2"/>
          <a:stretch>
            <a:fillRect/>
          </a:stretch>
        </p:blipFill>
        <p:spPr>
          <a:xfrm>
            <a:off x="577426" y="301808"/>
            <a:ext cx="11037147" cy="6254383"/>
          </a:xfrm>
          <a:prstGeom prst="rect">
            <a:avLst/>
          </a:prstGeom>
        </p:spPr>
      </p:pic>
    </p:spTree>
    <p:extLst>
      <p:ext uri="{BB962C8B-B14F-4D97-AF65-F5344CB8AC3E}">
        <p14:creationId xmlns:p14="http://schemas.microsoft.com/office/powerpoint/2010/main" val="33379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ED148C-5CA9-9992-C6D6-7767E242363E}"/>
              </a:ext>
            </a:extLst>
          </p:cNvPr>
          <p:cNvPicPr>
            <a:picLocks noChangeAspect="1"/>
          </p:cNvPicPr>
          <p:nvPr/>
        </p:nvPicPr>
        <p:blipFill>
          <a:blip r:embed="rId2"/>
          <a:stretch>
            <a:fillRect/>
          </a:stretch>
        </p:blipFill>
        <p:spPr>
          <a:xfrm>
            <a:off x="1420577" y="265283"/>
            <a:ext cx="9630044" cy="6327433"/>
          </a:xfrm>
          <a:prstGeom prst="rect">
            <a:avLst/>
          </a:prstGeom>
        </p:spPr>
      </p:pic>
    </p:spTree>
    <p:extLst>
      <p:ext uri="{BB962C8B-B14F-4D97-AF65-F5344CB8AC3E}">
        <p14:creationId xmlns:p14="http://schemas.microsoft.com/office/powerpoint/2010/main" val="2782013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2FA299-1C49-8A56-142A-1CEFE8F129C9}"/>
              </a:ext>
            </a:extLst>
          </p:cNvPr>
          <p:cNvPicPr>
            <a:picLocks noChangeAspect="1"/>
          </p:cNvPicPr>
          <p:nvPr/>
        </p:nvPicPr>
        <p:blipFill>
          <a:blip r:embed="rId2"/>
          <a:stretch>
            <a:fillRect/>
          </a:stretch>
        </p:blipFill>
        <p:spPr>
          <a:xfrm>
            <a:off x="1297525" y="146742"/>
            <a:ext cx="9830917" cy="6564516"/>
          </a:xfrm>
          <a:prstGeom prst="rect">
            <a:avLst/>
          </a:prstGeom>
        </p:spPr>
      </p:pic>
    </p:spTree>
    <p:extLst>
      <p:ext uri="{BB962C8B-B14F-4D97-AF65-F5344CB8AC3E}">
        <p14:creationId xmlns:p14="http://schemas.microsoft.com/office/powerpoint/2010/main" val="891268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9938B2-A451-DA8C-2A06-9A4C6A13F88B}"/>
              </a:ext>
            </a:extLst>
          </p:cNvPr>
          <p:cNvPicPr>
            <a:picLocks noChangeAspect="1"/>
          </p:cNvPicPr>
          <p:nvPr/>
        </p:nvPicPr>
        <p:blipFill>
          <a:blip r:embed="rId2"/>
          <a:srcRect r="30844"/>
          <a:stretch/>
        </p:blipFill>
        <p:spPr>
          <a:xfrm>
            <a:off x="132573" y="0"/>
            <a:ext cx="2051044" cy="1660849"/>
          </a:xfrm>
          <a:prstGeom prst="rect">
            <a:avLst/>
          </a:prstGeom>
        </p:spPr>
      </p:pic>
      <p:sp>
        <p:nvSpPr>
          <p:cNvPr id="6" name="Rectangle 3">
            <a:extLst>
              <a:ext uri="{FF2B5EF4-FFF2-40B4-BE49-F238E27FC236}">
                <a16:creationId xmlns:a16="http://schemas.microsoft.com/office/drawing/2014/main" id="{1EA22908-4558-1EA0-097F-7FD4331CB99C}"/>
              </a:ext>
            </a:extLst>
          </p:cNvPr>
          <p:cNvSpPr>
            <a:spLocks noChangeArrowheads="1"/>
          </p:cNvSpPr>
          <p:nvPr/>
        </p:nvSpPr>
        <p:spPr bwMode="auto">
          <a:xfrm>
            <a:off x="132573" y="1816011"/>
            <a:ext cx="11791948" cy="412929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6348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300" b="1" dirty="0">
                <a:solidFill>
                  <a:srgbClr val="A82305"/>
                </a:solidFill>
                <a:latin typeface="inherit"/>
              </a:rPr>
              <a:t>Eq</a:t>
            </a:r>
            <a:r>
              <a:rPr kumimoji="0" lang="en-US" altLang="en-US" sz="1300" b="1" i="0" u="none" strike="noStrike" cap="none" normalizeH="0" baseline="0" dirty="0">
                <a:ln>
                  <a:noFill/>
                </a:ln>
                <a:solidFill>
                  <a:srgbClr val="A82305"/>
                </a:solidFill>
                <a:effectLst/>
                <a:latin typeface="inherit"/>
              </a:rPr>
              <a:t>uality, Diversity &amp; PSHE at Travis St Lawrence CE Primary School</a:t>
            </a:r>
            <a:endParaRPr kumimoji="0" lang="en-US" altLang="en-US" sz="1300" b="0" i="0" u="none" strike="noStrike" cap="none" normalizeH="0" baseline="0" dirty="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333333"/>
                </a:solidFill>
                <a:effectLst/>
                <a:latin typeface="Lato" panose="020F0502020204030203" pitchFamily="34" charset="0"/>
              </a:rPr>
              <a:t>At Travis St Lawrence CE Primary School, we believe everyone should feel valued, included and able to thrive. Equality of opportunity is modelled by staff and taught through our curriculum, assemblies and daily interactions—both explicitly in lessons and discretely through our ethos and routines. Much of this learning sits within PSHE.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333333"/>
                </a:solidFill>
                <a:effectLst/>
                <a:latin typeface="Lato" panose="020F0502020204030203" pitchFamily="34" charset="0"/>
              </a:rPr>
              <a:t>We follow the whole‑school My Happy Mind+ PSHE </a:t>
            </a:r>
            <a:r>
              <a:rPr kumimoji="0" lang="en-US" altLang="en-US" sz="1300" b="0" i="0" u="none" strike="noStrike" cap="none" normalizeH="0" baseline="0" dirty="0" err="1">
                <a:ln>
                  <a:noFill/>
                </a:ln>
                <a:solidFill>
                  <a:srgbClr val="333333"/>
                </a:solidFill>
                <a:effectLst/>
                <a:latin typeface="Lato" panose="020F0502020204030203" pitchFamily="34" charset="0"/>
              </a:rPr>
              <a:t>programme</a:t>
            </a:r>
            <a:r>
              <a:rPr kumimoji="0" lang="en-US" altLang="en-US" sz="1300" b="0" i="0" u="none" strike="noStrike" cap="none" normalizeH="0" baseline="0" dirty="0">
                <a:ln>
                  <a:noFill/>
                </a:ln>
                <a:solidFill>
                  <a:srgbClr val="333333"/>
                </a:solidFill>
                <a:effectLst/>
                <a:latin typeface="Lato" panose="020F0502020204030203" pitchFamily="34" charset="0"/>
              </a:rPr>
              <a:t> and enrich it with No Outsiders, giving pupils the knowledge, language and confidence to understand difference and stand up for fairness.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333333"/>
                </a:solidFill>
                <a:effectLst/>
                <a:latin typeface="Lato" panose="020F0502020204030203" pitchFamily="34" charset="0"/>
              </a:rPr>
              <a:t> </a:t>
            </a:r>
            <a:endParaRPr kumimoji="0" lang="en-US" altLang="en-US" sz="1300" b="0" i="0" u="none" strike="noStrike" cap="none" normalizeH="0" baseline="0" dirty="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A82305"/>
                </a:solidFill>
                <a:effectLst/>
                <a:latin typeface="inherit"/>
              </a:rPr>
              <a:t>Our Curriculum: My Happy Mind+ PSHE + No Outsiders</a:t>
            </a:r>
            <a:endParaRPr kumimoji="0" lang="en-US" altLang="en-US" sz="1300" b="0" i="0" u="none" strike="noStrike" cap="none" normalizeH="0" baseline="0" dirty="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300" b="1" dirty="0">
                <a:solidFill>
                  <a:srgbClr val="333333"/>
                </a:solidFill>
                <a:latin typeface="Lato" panose="020F0502020204030203" pitchFamily="34" charset="0"/>
              </a:rPr>
              <a:t>My Happy Mind+</a:t>
            </a:r>
            <a:r>
              <a:rPr kumimoji="0" lang="en-US" altLang="en-US" sz="1300" b="1" i="0" u="none" strike="noStrike" cap="none" normalizeH="0" baseline="0" dirty="0">
                <a:ln>
                  <a:noFill/>
                </a:ln>
                <a:solidFill>
                  <a:srgbClr val="333333"/>
                </a:solidFill>
                <a:effectLst/>
                <a:latin typeface="Lato" panose="020F0502020204030203" pitchFamily="34" charset="0"/>
              </a:rPr>
              <a:t> PSHE</a:t>
            </a:r>
            <a:r>
              <a:rPr kumimoji="0" lang="en-US" altLang="en-US" sz="1300" b="0" i="0" u="none" strike="noStrike" cap="none" normalizeH="0" baseline="0" dirty="0">
                <a:ln>
                  <a:noFill/>
                </a:ln>
                <a:solidFill>
                  <a:srgbClr val="333333"/>
                </a:solidFill>
                <a:effectLst/>
                <a:latin typeface="Lato" panose="020F0502020204030203" pitchFamily="34" charset="0"/>
              </a:rPr>
              <a:t> provides a spiral, age‑appropriate curriculum for Early Years to Year 6 that brings together PSHE, Relationships and Health Education, emotional literacy, mindfulness and social skills. It is designed to support statutory requirements and help children develop as confident, compassionate learners.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333333"/>
                </a:solidFill>
                <a:effectLst/>
                <a:latin typeface="Lato" panose="020F0502020204030203"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333333"/>
                </a:solidFill>
                <a:effectLst/>
                <a:latin typeface="Lato" panose="020F0502020204030203" pitchFamily="34" charset="0"/>
              </a:rPr>
              <a:t>No Outsiders</a:t>
            </a:r>
            <a:r>
              <a:rPr kumimoji="0" lang="en-US" altLang="en-US" sz="1300" b="0" i="0" u="none" strike="noStrike" cap="none" normalizeH="0" baseline="0" dirty="0">
                <a:ln>
                  <a:noFill/>
                </a:ln>
                <a:solidFill>
                  <a:srgbClr val="333333"/>
                </a:solidFill>
                <a:effectLst/>
                <a:latin typeface="Lato" panose="020F0502020204030203" pitchFamily="34" charset="0"/>
              </a:rPr>
              <a:t>, created by </a:t>
            </a:r>
            <a:r>
              <a:rPr kumimoji="0" lang="en-US" altLang="en-US" sz="1300" b="1" i="0" u="none" strike="noStrike" cap="none" normalizeH="0" baseline="0" dirty="0">
                <a:ln>
                  <a:noFill/>
                </a:ln>
                <a:solidFill>
                  <a:srgbClr val="333333"/>
                </a:solidFill>
                <a:effectLst/>
                <a:latin typeface="Lato" panose="020F0502020204030203" pitchFamily="34" charset="0"/>
              </a:rPr>
              <a:t>Andrew Moffat MBE</a:t>
            </a:r>
            <a:r>
              <a:rPr kumimoji="0" lang="en-US" altLang="en-US" sz="1300" b="0" i="0" u="none" strike="noStrike" cap="none" normalizeH="0" baseline="0" dirty="0">
                <a:ln>
                  <a:noFill/>
                </a:ln>
                <a:solidFill>
                  <a:srgbClr val="333333"/>
                </a:solidFill>
                <a:effectLst/>
                <a:latin typeface="Lato" panose="020F0502020204030203" pitchFamily="34" charset="0"/>
              </a:rPr>
              <a:t> (a 2019 Global Teacher Prize finalist), uses carefully chosen picture books and discussion to promote inclusion and prepare children for life in modern Britain. The approach centers on three core values: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300" b="0" i="0" u="none" strike="noStrike" cap="none" normalizeH="0" baseline="0" dirty="0">
              <a:ln>
                <a:noFill/>
              </a:ln>
              <a:solidFill>
                <a:srgbClr val="333333"/>
              </a:solidFill>
              <a:effectLst/>
              <a:latin typeface="Lato" panose="020F0502020204030203"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333333"/>
                </a:solidFill>
                <a:effectLst/>
                <a:latin typeface="Lato" panose="020F0502020204030203" pitchFamily="34" charset="0"/>
              </a:rPr>
              <a:t>Respect for diversity through education in schools</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300" b="0" i="0" u="none" strike="noStrike" cap="none" normalizeH="0" baseline="0" dirty="0">
              <a:ln>
                <a:noFill/>
              </a:ln>
              <a:solidFill>
                <a:srgbClr val="333333"/>
              </a:solidFill>
              <a:effectLst/>
              <a:latin typeface="Lato" panose="020F0502020204030203"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333333"/>
                </a:solidFill>
                <a:effectLst/>
                <a:latin typeface="Lato" panose="020F0502020204030203" pitchFamily="34" charset="0"/>
              </a:rPr>
              <a:t>Commitment to community cohesion through understanding and acceptance of difference</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300" b="0" i="0" u="none" strike="noStrike" cap="none" normalizeH="0" baseline="0" dirty="0">
              <a:ln>
                <a:noFill/>
              </a:ln>
              <a:solidFill>
                <a:srgbClr val="333333"/>
              </a:solidFill>
              <a:effectLst/>
              <a:latin typeface="Lato" panose="020F0502020204030203"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333333"/>
                </a:solidFill>
                <a:effectLst/>
                <a:latin typeface="Lato" panose="020F0502020204030203" pitchFamily="34" charset="0"/>
              </a:rPr>
              <a:t>Promotion of dialogue to counter fear and hate in society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333333"/>
                </a:solidFill>
                <a:effectLst/>
                <a:latin typeface="Lato" panose="020F0502020204030203"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0716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9938B2-A451-DA8C-2A06-9A4C6A13F88B}"/>
              </a:ext>
            </a:extLst>
          </p:cNvPr>
          <p:cNvPicPr>
            <a:picLocks noChangeAspect="1"/>
          </p:cNvPicPr>
          <p:nvPr/>
        </p:nvPicPr>
        <p:blipFill>
          <a:blip r:embed="rId2"/>
          <a:srcRect r="30844"/>
          <a:stretch/>
        </p:blipFill>
        <p:spPr>
          <a:xfrm>
            <a:off x="132573" y="0"/>
            <a:ext cx="2051044" cy="1660849"/>
          </a:xfrm>
          <a:prstGeom prst="rect">
            <a:avLst/>
          </a:prstGeom>
        </p:spPr>
      </p:pic>
      <p:sp>
        <p:nvSpPr>
          <p:cNvPr id="6" name="Rectangle 3">
            <a:extLst>
              <a:ext uri="{FF2B5EF4-FFF2-40B4-BE49-F238E27FC236}">
                <a16:creationId xmlns:a16="http://schemas.microsoft.com/office/drawing/2014/main" id="{1EA22908-4558-1EA0-097F-7FD4331CB99C}"/>
              </a:ext>
            </a:extLst>
          </p:cNvPr>
          <p:cNvSpPr>
            <a:spLocks noChangeArrowheads="1"/>
          </p:cNvSpPr>
          <p:nvPr/>
        </p:nvSpPr>
        <p:spPr bwMode="auto">
          <a:xfrm>
            <a:off x="132573" y="2285151"/>
            <a:ext cx="11791948" cy="43293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6348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A82305"/>
                </a:solidFill>
                <a:effectLst/>
                <a:latin typeface="inherit"/>
              </a:rPr>
              <a:t>What children learn</a:t>
            </a:r>
            <a:endParaRPr kumimoji="0" lang="en-US" altLang="en-US" sz="1300" b="0" i="0" u="none" strike="noStrike" cap="none" normalizeH="0" baseline="0" dirty="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333333"/>
                </a:solidFill>
                <a:effectLst/>
                <a:latin typeface="Lato" panose="020F0502020204030203" pitchFamily="34" charset="0"/>
              </a:rPr>
              <a:t>Through age‑appropriate stories and activities, pupils explore seven protected characteristics of the Equality Act 2010 – those most suited to primary‑age learning: age, disability, gender reassignment, race, religion or belief, sex, and sexual orientation. (The Act defines nine characteristics in total; content is selected to be appropriate to age and context.)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333333"/>
                </a:solidFill>
                <a:effectLst/>
                <a:latin typeface="Lato" panose="020F0502020204030203" pitchFamily="34" charset="0"/>
              </a:rPr>
              <a:t>Across the year, children: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333333"/>
                </a:solidFill>
                <a:effectLst/>
                <a:latin typeface="Lato" panose="020F0502020204030203" pitchFamily="34" charset="0"/>
              </a:rPr>
              <a:t>learn the language of respect and inclusion and how to challenge prejudice kindly;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333333"/>
                </a:solidFill>
                <a:effectLst/>
                <a:latin typeface="Lato" panose="020F0502020204030203" pitchFamily="34" charset="0"/>
              </a:rPr>
              <a:t>build empathy by seeing the world from different perspectives;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err="1">
                <a:ln>
                  <a:noFill/>
                </a:ln>
                <a:solidFill>
                  <a:srgbClr val="333333"/>
                </a:solidFill>
                <a:effectLst/>
                <a:latin typeface="Lato" panose="020F0502020204030203" pitchFamily="34" charset="0"/>
              </a:rPr>
              <a:t>practise</a:t>
            </a:r>
            <a:r>
              <a:rPr kumimoji="0" lang="en-US" altLang="en-US" sz="1300" b="0" i="0" u="none" strike="noStrike" cap="none" normalizeH="0" baseline="0" dirty="0">
                <a:ln>
                  <a:noFill/>
                </a:ln>
                <a:solidFill>
                  <a:srgbClr val="333333"/>
                </a:solidFill>
                <a:effectLst/>
                <a:latin typeface="Lato" panose="020F0502020204030203" pitchFamily="34" charset="0"/>
              </a:rPr>
              <a:t> speaking up, listening well and disagreeing well;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333333"/>
                </a:solidFill>
                <a:effectLst/>
                <a:latin typeface="Lato" panose="020F0502020204030203" pitchFamily="34" charset="0"/>
              </a:rPr>
              <a:t>connect learning to our school values, British Values and everyday choices.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333333"/>
                </a:solidFill>
                <a:effectLst/>
                <a:latin typeface="Lato" panose="020F0502020204030203" pitchFamily="34" charset="0"/>
              </a:rPr>
              <a:t> </a:t>
            </a:r>
            <a:endParaRPr kumimoji="0" lang="en-US" altLang="en-US" sz="1300" b="0" i="0" u="none" strike="noStrike" cap="none" normalizeH="0" baseline="0" dirty="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A82305"/>
                </a:solidFill>
                <a:effectLst/>
                <a:latin typeface="inherit"/>
              </a:rPr>
              <a:t>The culture we’re building—together</a:t>
            </a:r>
            <a:endParaRPr kumimoji="0" lang="en-US" altLang="en-US" sz="1300" b="0" i="0" u="none" strike="noStrike" cap="none" normalizeH="0" baseline="0" dirty="0">
              <a:ln>
                <a:noFill/>
              </a:ln>
              <a:solidFill>
                <a:srgbClr val="333333"/>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333333"/>
                </a:solidFill>
                <a:effectLst/>
                <a:latin typeface="Lato" panose="020F0502020204030203" pitchFamily="34" charset="0"/>
              </a:rPr>
              <a:t>We aim to foster a whole‑school culture where everyone belongs. This is reinforced through our SMSC, assemblies, class charters and pupil leadership. Children are supported to discuss inappropriate or discriminatory language, understand boundaries, and know how to seek help—essential preparation for life in modern Britain.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333333"/>
                </a:solidFill>
                <a:effectLst/>
                <a:latin typeface="Lato" panose="020F0502020204030203"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333333"/>
                </a:solidFill>
                <a:effectLst/>
                <a:latin typeface="Lato" panose="020F0502020204030203" pitchFamily="34" charset="0"/>
              </a:rPr>
              <a:t>Our consistent messages: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1" i="0" u="none" strike="noStrike" cap="none" normalizeH="0" baseline="0" dirty="0">
                <a:ln>
                  <a:noFill/>
                </a:ln>
                <a:solidFill>
                  <a:srgbClr val="333333"/>
                </a:solidFill>
                <a:effectLst/>
                <a:latin typeface="Lato" panose="020F0502020204030203" pitchFamily="34" charset="0"/>
              </a:rPr>
              <a:t>There are no outsiders here.</a:t>
            </a:r>
            <a:endParaRPr kumimoji="0" lang="en-US" altLang="en-US" sz="1300" b="0" i="0" u="none" strike="noStrike" cap="none" normalizeH="0" baseline="0" dirty="0">
              <a:ln>
                <a:noFill/>
              </a:ln>
              <a:solidFill>
                <a:srgbClr val="333333"/>
              </a:solidFill>
              <a:effectLst/>
              <a:latin typeface="Lato" panose="020F0502020204030203"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1" i="0" u="none" strike="noStrike" cap="none" normalizeH="0" baseline="0" dirty="0">
                <a:ln>
                  <a:noFill/>
                </a:ln>
                <a:solidFill>
                  <a:srgbClr val="333333"/>
                </a:solidFill>
                <a:effectLst/>
                <a:latin typeface="Lato" panose="020F0502020204030203" pitchFamily="34" charset="0"/>
              </a:rPr>
              <a:t>Everyone is different—and we like being different.</a:t>
            </a:r>
            <a:endParaRPr kumimoji="0" lang="en-US" altLang="en-US" sz="1300" b="0" i="0" u="none" strike="noStrike" cap="none" normalizeH="0" baseline="0" dirty="0">
              <a:ln>
                <a:noFill/>
              </a:ln>
              <a:solidFill>
                <a:srgbClr val="333333"/>
              </a:solidFill>
              <a:effectLst/>
              <a:latin typeface="Lato" panose="020F0502020204030203"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1" i="0" u="none" strike="noStrike" cap="none" normalizeH="0" baseline="0" dirty="0">
                <a:ln>
                  <a:noFill/>
                </a:ln>
                <a:solidFill>
                  <a:srgbClr val="333333"/>
                </a:solidFill>
                <a:effectLst/>
                <a:latin typeface="Lato" panose="020F0502020204030203" pitchFamily="34" charset="0"/>
              </a:rPr>
              <a:t>We are all equal in our difference.</a:t>
            </a:r>
            <a:endParaRPr kumimoji="0" lang="en-US" altLang="en-US" sz="1300" b="0" i="0" u="none" strike="noStrike" cap="none" normalizeH="0" baseline="0" dirty="0">
              <a:ln>
                <a:noFill/>
              </a:ln>
              <a:solidFill>
                <a:srgbClr val="333333"/>
              </a:solidFill>
              <a:effectLst/>
              <a:latin typeface="Lato" panose="020F0502020204030203"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1" i="0" u="none" strike="noStrike" cap="none" normalizeH="0" baseline="0" dirty="0">
                <a:ln>
                  <a:noFill/>
                </a:ln>
                <a:solidFill>
                  <a:srgbClr val="333333"/>
                </a:solidFill>
                <a:effectLst/>
                <a:latin typeface="Lato" panose="020F0502020204030203" pitchFamily="34" charset="0"/>
              </a:rPr>
              <a:t>I can get along with you even if we are different.</a:t>
            </a:r>
            <a:endParaRPr kumimoji="0" lang="en-US" altLang="en-US" sz="1300" b="0" i="0" u="none" strike="noStrike" cap="none" normalizeH="0" baseline="0" dirty="0">
              <a:ln>
                <a:noFill/>
              </a:ln>
              <a:solidFill>
                <a:srgbClr val="333333"/>
              </a:solidFill>
              <a:effectLst/>
              <a:latin typeface="Lato" panose="020F0502020204030203"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1" i="0" u="none" strike="noStrike" cap="none" normalizeH="0" baseline="0" dirty="0">
                <a:ln>
                  <a:noFill/>
                </a:ln>
                <a:solidFill>
                  <a:srgbClr val="333333"/>
                </a:solidFill>
                <a:effectLst/>
                <a:latin typeface="Lato" panose="020F0502020204030203" pitchFamily="34" charset="0"/>
              </a:rPr>
              <a:t>British Values and the law protect everyone.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00720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C34EEF-D8C7-AEA6-7A4D-221B8D7AA4CD}"/>
              </a:ext>
            </a:extLst>
          </p:cNvPr>
          <p:cNvPicPr>
            <a:picLocks noChangeAspect="1"/>
          </p:cNvPicPr>
          <p:nvPr/>
        </p:nvPicPr>
        <p:blipFill>
          <a:blip r:embed="rId2"/>
          <a:stretch>
            <a:fillRect/>
          </a:stretch>
        </p:blipFill>
        <p:spPr>
          <a:xfrm>
            <a:off x="1675817" y="781050"/>
            <a:ext cx="10429875" cy="6076950"/>
          </a:xfrm>
          <a:prstGeom prst="rect">
            <a:avLst/>
          </a:prstGeom>
        </p:spPr>
      </p:pic>
      <p:pic>
        <p:nvPicPr>
          <p:cNvPr id="2" name="Picture 1">
            <a:extLst>
              <a:ext uri="{FF2B5EF4-FFF2-40B4-BE49-F238E27FC236}">
                <a16:creationId xmlns:a16="http://schemas.microsoft.com/office/drawing/2014/main" id="{FA9938B2-A451-DA8C-2A06-9A4C6A13F88B}"/>
              </a:ext>
            </a:extLst>
          </p:cNvPr>
          <p:cNvPicPr>
            <a:picLocks noChangeAspect="1"/>
          </p:cNvPicPr>
          <p:nvPr/>
        </p:nvPicPr>
        <p:blipFill>
          <a:blip r:embed="rId3"/>
          <a:srcRect r="30844"/>
          <a:stretch/>
        </p:blipFill>
        <p:spPr>
          <a:xfrm>
            <a:off x="132573" y="0"/>
            <a:ext cx="2051044" cy="1660849"/>
          </a:xfrm>
          <a:prstGeom prst="rect">
            <a:avLst/>
          </a:prstGeom>
        </p:spPr>
      </p:pic>
    </p:spTree>
    <p:extLst>
      <p:ext uri="{BB962C8B-B14F-4D97-AF65-F5344CB8AC3E}">
        <p14:creationId xmlns:p14="http://schemas.microsoft.com/office/powerpoint/2010/main" val="1185157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oodlands Primary School and Nursery ...">
            <a:extLst>
              <a:ext uri="{FF2B5EF4-FFF2-40B4-BE49-F238E27FC236}">
                <a16:creationId xmlns:a16="http://schemas.microsoft.com/office/drawing/2014/main" id="{01697079-C743-5C99-B5BC-9115B36C96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170" y="203532"/>
            <a:ext cx="5611099" cy="632910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DCB60DDA-C7B2-DBC7-DC47-D96CD56DDD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7732" y="185599"/>
            <a:ext cx="5611097" cy="648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453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9938B2-A451-DA8C-2A06-9A4C6A13F88B}"/>
              </a:ext>
            </a:extLst>
          </p:cNvPr>
          <p:cNvPicPr>
            <a:picLocks noChangeAspect="1"/>
          </p:cNvPicPr>
          <p:nvPr/>
        </p:nvPicPr>
        <p:blipFill>
          <a:blip r:embed="rId2"/>
          <a:srcRect r="30844"/>
          <a:stretch/>
        </p:blipFill>
        <p:spPr>
          <a:xfrm>
            <a:off x="132573" y="0"/>
            <a:ext cx="2051044" cy="1660849"/>
          </a:xfrm>
          <a:prstGeom prst="rect">
            <a:avLst/>
          </a:prstGeom>
        </p:spPr>
      </p:pic>
      <p:pic>
        <p:nvPicPr>
          <p:cNvPr id="4" name="Picture 3">
            <a:extLst>
              <a:ext uri="{FF2B5EF4-FFF2-40B4-BE49-F238E27FC236}">
                <a16:creationId xmlns:a16="http://schemas.microsoft.com/office/drawing/2014/main" id="{F4654CE3-0803-19BB-4E91-DC7DE0A8044F}"/>
              </a:ext>
            </a:extLst>
          </p:cNvPr>
          <p:cNvPicPr>
            <a:picLocks noChangeAspect="1"/>
          </p:cNvPicPr>
          <p:nvPr/>
        </p:nvPicPr>
        <p:blipFill>
          <a:blip r:embed="rId3"/>
          <a:stretch>
            <a:fillRect/>
          </a:stretch>
        </p:blipFill>
        <p:spPr>
          <a:xfrm>
            <a:off x="132573" y="1824912"/>
            <a:ext cx="11838603" cy="4893129"/>
          </a:xfrm>
          <a:prstGeom prst="rect">
            <a:avLst/>
          </a:prstGeom>
        </p:spPr>
      </p:pic>
    </p:spTree>
    <p:extLst>
      <p:ext uri="{BB962C8B-B14F-4D97-AF65-F5344CB8AC3E}">
        <p14:creationId xmlns:p14="http://schemas.microsoft.com/office/powerpoint/2010/main" val="1897355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9938B2-A451-DA8C-2A06-9A4C6A13F88B}"/>
              </a:ext>
            </a:extLst>
          </p:cNvPr>
          <p:cNvPicPr>
            <a:picLocks noChangeAspect="1"/>
          </p:cNvPicPr>
          <p:nvPr/>
        </p:nvPicPr>
        <p:blipFill>
          <a:blip r:embed="rId2"/>
          <a:srcRect r="30844"/>
          <a:stretch/>
        </p:blipFill>
        <p:spPr>
          <a:xfrm>
            <a:off x="132573" y="0"/>
            <a:ext cx="2051044" cy="1660849"/>
          </a:xfrm>
          <a:prstGeom prst="rect">
            <a:avLst/>
          </a:prstGeom>
        </p:spPr>
      </p:pic>
      <p:pic>
        <p:nvPicPr>
          <p:cNvPr id="3" name="Picture 2">
            <a:extLst>
              <a:ext uri="{FF2B5EF4-FFF2-40B4-BE49-F238E27FC236}">
                <a16:creationId xmlns:a16="http://schemas.microsoft.com/office/drawing/2014/main" id="{4D0E40DB-BA31-4264-8FA5-D8CCE8F538C0}"/>
              </a:ext>
            </a:extLst>
          </p:cNvPr>
          <p:cNvPicPr>
            <a:picLocks noChangeAspect="1"/>
          </p:cNvPicPr>
          <p:nvPr/>
        </p:nvPicPr>
        <p:blipFill>
          <a:blip r:embed="rId3"/>
          <a:stretch>
            <a:fillRect/>
          </a:stretch>
        </p:blipFill>
        <p:spPr>
          <a:xfrm>
            <a:off x="600950" y="1756390"/>
            <a:ext cx="11238206" cy="5017634"/>
          </a:xfrm>
          <a:prstGeom prst="rect">
            <a:avLst/>
          </a:prstGeom>
        </p:spPr>
      </p:pic>
    </p:spTree>
    <p:extLst>
      <p:ext uri="{BB962C8B-B14F-4D97-AF65-F5344CB8AC3E}">
        <p14:creationId xmlns:p14="http://schemas.microsoft.com/office/powerpoint/2010/main" val="3952660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D3F92-0343-47F4-8ABE-717865AD9888}"/>
              </a:ext>
            </a:extLst>
          </p:cNvPr>
          <p:cNvSpPr>
            <a:spLocks noGrp="1"/>
          </p:cNvSpPr>
          <p:nvPr>
            <p:ph type="ctrTitle"/>
          </p:nvPr>
        </p:nvSpPr>
        <p:spPr>
          <a:xfrm>
            <a:off x="1080070" y="2667567"/>
            <a:ext cx="9622142" cy="2387600"/>
          </a:xfrm>
        </p:spPr>
        <p:txBody>
          <a:bodyPr>
            <a:normAutofit/>
          </a:bodyPr>
          <a:lstStyle/>
          <a:p>
            <a:r>
              <a:rPr lang="en-GB" sz="3100" b="1" dirty="0">
                <a:latin typeface="Twinkl" panose="02000000000000000000" pitchFamily="2" charset="0"/>
              </a:rPr>
              <a:t>We thank you for taking the time to attend and treating this with the sensitivity that it deserves. </a:t>
            </a:r>
            <a:br>
              <a:rPr lang="en-GB" sz="3100" b="1" dirty="0">
                <a:latin typeface="Twinkl" panose="02000000000000000000" pitchFamily="2" charset="0"/>
              </a:rPr>
            </a:br>
            <a:br>
              <a:rPr lang="en-GB" sz="3100" b="1" dirty="0">
                <a:latin typeface="Twinkl" panose="02000000000000000000" pitchFamily="2" charset="0"/>
              </a:rPr>
            </a:br>
            <a:br>
              <a:rPr lang="en-GB" sz="3100" b="1" dirty="0">
                <a:latin typeface="Twinkl" panose="02000000000000000000" pitchFamily="2" charset="0"/>
              </a:rPr>
            </a:br>
            <a:r>
              <a:rPr lang="en-GB" sz="3100" b="1" dirty="0">
                <a:latin typeface="Twinkl" panose="02000000000000000000" pitchFamily="2" charset="0"/>
              </a:rPr>
              <a:t>Please do ask any questions. </a:t>
            </a:r>
            <a:endParaRPr lang="en-GB" dirty="0">
              <a:latin typeface="Twinkl" panose="02000000000000000000" pitchFamily="2" charset="0"/>
            </a:endParaRPr>
          </a:p>
        </p:txBody>
      </p:sp>
      <p:pic>
        <p:nvPicPr>
          <p:cNvPr id="5" name="Picture 4" descr="A yellow building with trees and text&#10;&#10;AI-generated content may be incorrect.">
            <a:extLst>
              <a:ext uri="{FF2B5EF4-FFF2-40B4-BE49-F238E27FC236}">
                <a16:creationId xmlns:a16="http://schemas.microsoft.com/office/drawing/2014/main" id="{639DF310-993D-68B5-4FFD-675D3AF0BA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9883" y="203533"/>
            <a:ext cx="1735985" cy="1894348"/>
          </a:xfrm>
          <a:prstGeom prst="rect">
            <a:avLst/>
          </a:prstGeom>
        </p:spPr>
      </p:pic>
    </p:spTree>
    <p:extLst>
      <p:ext uri="{BB962C8B-B14F-4D97-AF65-F5344CB8AC3E}">
        <p14:creationId xmlns:p14="http://schemas.microsoft.com/office/powerpoint/2010/main" val="3116433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7B5A4-359C-4F79-A31F-750083CA4E4F}"/>
              </a:ext>
            </a:extLst>
          </p:cNvPr>
          <p:cNvSpPr>
            <a:spLocks noGrp="1"/>
          </p:cNvSpPr>
          <p:nvPr>
            <p:ph type="title"/>
          </p:nvPr>
        </p:nvSpPr>
        <p:spPr/>
        <p:txBody>
          <a:bodyPr/>
          <a:lstStyle/>
          <a:p>
            <a:r>
              <a:rPr lang="en-GB" b="1" dirty="0">
                <a:latin typeface="Twinkl" panose="02000000000000000000" pitchFamily="2" charset="0"/>
              </a:rPr>
              <a:t>Key Changes</a:t>
            </a:r>
          </a:p>
        </p:txBody>
      </p:sp>
      <p:sp>
        <p:nvSpPr>
          <p:cNvPr id="3" name="Content Placeholder 2">
            <a:extLst>
              <a:ext uri="{FF2B5EF4-FFF2-40B4-BE49-F238E27FC236}">
                <a16:creationId xmlns:a16="http://schemas.microsoft.com/office/drawing/2014/main" id="{99D85C82-7E43-4E04-A84A-290BF670F2A5}"/>
              </a:ext>
            </a:extLst>
          </p:cNvPr>
          <p:cNvSpPr>
            <a:spLocks noGrp="1"/>
          </p:cNvSpPr>
          <p:nvPr>
            <p:ph idx="1"/>
          </p:nvPr>
        </p:nvSpPr>
        <p:spPr/>
        <p:txBody>
          <a:bodyPr>
            <a:normAutofit fontScale="92500"/>
          </a:bodyPr>
          <a:lstStyle/>
          <a:p>
            <a:r>
              <a:rPr lang="en-GB" dirty="0"/>
              <a:t>Greater clarity on sensitive and controversial topics- no age restrictions</a:t>
            </a:r>
          </a:p>
          <a:p>
            <a:r>
              <a:rPr lang="en-GB" dirty="0"/>
              <a:t>Sex education is </a:t>
            </a:r>
            <a:r>
              <a:rPr lang="en-GB" b="1" dirty="0"/>
              <a:t>not </a:t>
            </a:r>
            <a:r>
              <a:rPr lang="en-GB" dirty="0"/>
              <a:t>compulsory-the DfE encourages schools to teach this in Years 5 &amp; 6. </a:t>
            </a:r>
            <a:r>
              <a:rPr lang="en-GB" b="1" i="1" dirty="0"/>
              <a:t>Parents will be consulted- right to withdraw applies.</a:t>
            </a:r>
          </a:p>
          <a:p>
            <a:r>
              <a:rPr lang="en-GB" dirty="0"/>
              <a:t>Reinforces safeguarding language and practise </a:t>
            </a:r>
          </a:p>
          <a:p>
            <a:r>
              <a:rPr lang="en-GB" dirty="0"/>
              <a:t>Focus on prevention- a crucial tool for safeguarding </a:t>
            </a:r>
          </a:p>
          <a:p>
            <a:r>
              <a:rPr lang="en-GB" dirty="0"/>
              <a:t>Greater focus on online safety and digital wellbeing</a:t>
            </a:r>
          </a:p>
          <a:p>
            <a:r>
              <a:rPr lang="en-GB" dirty="0"/>
              <a:t>Focus on mental health and wellbeing including resilience and self-regulation</a:t>
            </a:r>
          </a:p>
          <a:p>
            <a:r>
              <a:rPr lang="en-GB" dirty="0"/>
              <a:t>Schools may teach about faith perspectives-</a:t>
            </a:r>
          </a:p>
          <a:p>
            <a:endParaRPr lang="en-GB" dirty="0"/>
          </a:p>
          <a:p>
            <a:endParaRPr lang="en-GB" dirty="0"/>
          </a:p>
        </p:txBody>
      </p:sp>
    </p:spTree>
    <p:extLst>
      <p:ext uri="{BB962C8B-B14F-4D97-AF65-F5344CB8AC3E}">
        <p14:creationId xmlns:p14="http://schemas.microsoft.com/office/powerpoint/2010/main" val="979365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829A-F7FB-4BD7-9988-B5B529A2B02D}"/>
              </a:ext>
            </a:extLst>
          </p:cNvPr>
          <p:cNvSpPr>
            <a:spLocks noGrp="1"/>
          </p:cNvSpPr>
          <p:nvPr>
            <p:ph type="title"/>
          </p:nvPr>
        </p:nvSpPr>
        <p:spPr/>
        <p:txBody>
          <a:bodyPr/>
          <a:lstStyle/>
          <a:p>
            <a:r>
              <a:rPr lang="en-GB" b="1" dirty="0">
                <a:latin typeface="Twinkl" panose="02000000000000000000" pitchFamily="2" charset="0"/>
              </a:rPr>
              <a:t>Valuing All God’s Children</a:t>
            </a:r>
          </a:p>
        </p:txBody>
      </p:sp>
      <p:sp>
        <p:nvSpPr>
          <p:cNvPr id="4" name="Rectangle 1">
            <a:extLst>
              <a:ext uri="{FF2B5EF4-FFF2-40B4-BE49-F238E27FC236}">
                <a16:creationId xmlns:a16="http://schemas.microsoft.com/office/drawing/2014/main" id="{D2D15F82-A624-2651-E857-031732263451}"/>
              </a:ext>
            </a:extLst>
          </p:cNvPr>
          <p:cNvSpPr>
            <a:spLocks noChangeArrowheads="1"/>
          </p:cNvSpPr>
          <p:nvPr/>
        </p:nvSpPr>
        <p:spPr bwMode="auto">
          <a:xfrm>
            <a:off x="0" y="-241059"/>
            <a:ext cx="65" cy="4821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01568" rIns="0"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73BBA9B8-E6C9-7517-9815-964C0579F943}"/>
              </a:ext>
            </a:extLst>
          </p:cNvPr>
          <p:cNvSpPr>
            <a:spLocks noGrp="1" noChangeArrowheads="1"/>
          </p:cNvSpPr>
          <p:nvPr>
            <p:ph idx="1"/>
          </p:nvPr>
        </p:nvSpPr>
        <p:spPr bwMode="auto">
          <a:xfrm>
            <a:off x="247650" y="1846711"/>
            <a:ext cx="11610975" cy="414466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01568" rIns="0"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solidFill>
                  <a:srgbClr val="0A0A0A"/>
                </a:solidFill>
                <a:latin typeface="Google Sans"/>
              </a:rPr>
              <a:t>Gu</a:t>
            </a:r>
            <a:r>
              <a:rPr kumimoji="0" lang="en-US" altLang="en-US" sz="1600" b="0" i="0" u="none" strike="noStrike" cap="none" normalizeH="0" baseline="0" dirty="0">
                <a:ln>
                  <a:noFill/>
                </a:ln>
                <a:solidFill>
                  <a:srgbClr val="0A0A0A"/>
                </a:solidFill>
                <a:effectLst/>
                <a:latin typeface="Google Sans"/>
              </a:rPr>
              <a:t>idance from the Church of England aimed at helping schools tackle homophobic, </a:t>
            </a:r>
            <a:r>
              <a:rPr kumimoji="0" lang="en-US" altLang="en-US" sz="1600" b="0" i="0" u="none" strike="noStrike" cap="none" normalizeH="0" baseline="0" dirty="0" err="1">
                <a:ln>
                  <a:noFill/>
                </a:ln>
                <a:solidFill>
                  <a:srgbClr val="0A0A0A"/>
                </a:solidFill>
                <a:effectLst/>
                <a:latin typeface="Google Sans"/>
              </a:rPr>
              <a:t>biphobic</a:t>
            </a:r>
            <a:r>
              <a:rPr kumimoji="0" lang="en-US" altLang="en-US" sz="1600" b="0" i="0" u="none" strike="noStrike" cap="none" normalizeH="0" baseline="0" dirty="0">
                <a:ln>
                  <a:noFill/>
                </a:ln>
                <a:solidFill>
                  <a:srgbClr val="0A0A0A"/>
                </a:solidFill>
                <a:effectLst/>
                <a:latin typeface="Google Sans"/>
              </a:rPr>
              <a:t>, and transphobic bullying,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A0A0A"/>
                </a:solidFill>
                <a:effectLst/>
                <a:latin typeface="Google Sans"/>
              </a:rPr>
              <a:t> ensuring all students feel safe and loved. It promotes an inclusive ethos where all pupils are respected, regardless of</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A0A0A"/>
                </a:solidFill>
                <a:effectLst/>
                <a:latin typeface="Google Sans"/>
              </a:rPr>
              <a:t> sexual orientation or gender identity, often in conjunction with RSHE.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A0A0A"/>
                </a:solidFill>
                <a:effectLst/>
                <a:latin typeface="Google Sans"/>
              </a:rPr>
              <a:t>Key Aspects of "Valuing All God's Children":</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solidFill>
                  <a:srgbClr val="0A0A0A"/>
                </a:solidFill>
                <a:effectLst/>
                <a:latin typeface="Google Sans"/>
              </a:rPr>
              <a:t>Inclusive Vision:</a:t>
            </a:r>
            <a:r>
              <a:rPr kumimoji="0" lang="en-US" altLang="en-US" sz="1600" b="0" i="0" u="none" strike="noStrike" cap="none" normalizeH="0" baseline="0" dirty="0">
                <a:ln>
                  <a:noFill/>
                </a:ln>
                <a:solidFill>
                  <a:srgbClr val="0A0A0A"/>
                </a:solidFill>
                <a:effectLst/>
                <a:latin typeface="Google Sans"/>
              </a:rPr>
              <a:t> Schools are urged to create a culture of "informed vigilance" where every child is seen as cherished by God, creating a safe and welcoming environment.</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600" b="0" i="0" u="none" strike="noStrike" cap="none" normalizeH="0" baseline="0" dirty="0">
              <a:ln>
                <a:noFill/>
              </a:ln>
              <a:solidFill>
                <a:srgbClr val="0A0A0A"/>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solidFill>
                  <a:srgbClr val="0A0A0A"/>
                </a:solidFill>
                <a:effectLst/>
                <a:latin typeface="Google Sans"/>
              </a:rPr>
              <a:t>Preventing Bullying:</a:t>
            </a:r>
            <a:r>
              <a:rPr kumimoji="0" lang="en-US" altLang="en-US" sz="1600" b="0" i="0" u="none" strike="noStrike" cap="none" normalizeH="0" baseline="0" dirty="0">
                <a:ln>
                  <a:noFill/>
                </a:ln>
                <a:solidFill>
                  <a:srgbClr val="0A0A0A"/>
                </a:solidFill>
                <a:effectLst/>
                <a:latin typeface="Google Sans"/>
              </a:rPr>
              <a:t> The guidance provides practical advice on recognizing and tackling HBT (homophobic, </a:t>
            </a:r>
            <a:r>
              <a:rPr kumimoji="0" lang="en-US" altLang="en-US" sz="1600" b="0" i="0" u="none" strike="noStrike" cap="none" normalizeH="0" baseline="0" dirty="0" err="1">
                <a:ln>
                  <a:noFill/>
                </a:ln>
                <a:solidFill>
                  <a:srgbClr val="0A0A0A"/>
                </a:solidFill>
                <a:effectLst/>
                <a:latin typeface="Google Sans"/>
              </a:rPr>
              <a:t>biphobic</a:t>
            </a:r>
            <a:r>
              <a:rPr kumimoji="0" lang="en-US" altLang="en-US" sz="1600" b="0" i="0" u="none" strike="noStrike" cap="none" normalizeH="0" baseline="0" dirty="0">
                <a:ln>
                  <a:noFill/>
                </a:ln>
                <a:solidFill>
                  <a:srgbClr val="0A0A0A"/>
                </a:solidFill>
                <a:effectLst/>
                <a:latin typeface="Google Sans"/>
              </a:rPr>
              <a:t>, and transphobic) bullying.</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600" b="0" i="0" u="none" strike="noStrike" cap="none" normalizeH="0" baseline="0" dirty="0">
              <a:ln>
                <a:noFill/>
              </a:ln>
              <a:solidFill>
                <a:srgbClr val="0A0A0A"/>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solidFill>
                  <a:srgbClr val="0A0A0A"/>
                </a:solidFill>
                <a:effectLst/>
                <a:latin typeface="Google Sans"/>
              </a:rPr>
              <a:t>Curriculum:</a:t>
            </a:r>
            <a:r>
              <a:rPr kumimoji="0" lang="en-US" altLang="en-US" sz="1600" b="0" i="0" u="none" strike="noStrike" cap="none" normalizeH="0" baseline="0" dirty="0">
                <a:ln>
                  <a:noFill/>
                </a:ln>
                <a:solidFill>
                  <a:srgbClr val="0A0A0A"/>
                </a:solidFill>
                <a:effectLst/>
                <a:latin typeface="Google Sans"/>
              </a:rPr>
              <a:t> It encourages integrating education about different types of families and identities into the curriculum to promote understanding, rather than treating them separately.</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600" b="0" i="0" u="none" strike="noStrike" cap="none" normalizeH="0" baseline="0" dirty="0">
              <a:ln>
                <a:noFill/>
              </a:ln>
              <a:solidFill>
                <a:srgbClr val="0A0A0A"/>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solidFill>
                  <a:srgbClr val="0A0A0A"/>
                </a:solidFill>
                <a:effectLst/>
                <a:latin typeface="Google Sans"/>
              </a:rPr>
              <a:t>Staff Training:</a:t>
            </a:r>
            <a:r>
              <a:rPr kumimoji="0" lang="en-US" altLang="en-US" sz="1600" b="0" i="0" u="none" strike="noStrike" cap="none" normalizeH="0" baseline="0" dirty="0">
                <a:ln>
                  <a:noFill/>
                </a:ln>
                <a:solidFill>
                  <a:srgbClr val="0A0A0A"/>
                </a:solidFill>
                <a:effectLst/>
                <a:latin typeface="Google Sans"/>
              </a:rPr>
              <a:t> It emphasizes training all staff (teaching and non-teaching) to understand and combat bullying.</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600" b="0" i="0" u="none" strike="noStrike" cap="none" normalizeH="0" baseline="0" dirty="0">
              <a:ln>
                <a:noFill/>
              </a:ln>
              <a:solidFill>
                <a:srgbClr val="0A0A0A"/>
              </a:solidFill>
              <a:effectLst/>
              <a:latin typeface="Google Sans"/>
            </a:endParaRPr>
          </a:p>
        </p:txBody>
      </p:sp>
      <p:pic>
        <p:nvPicPr>
          <p:cNvPr id="6" name="Picture 5">
            <a:extLst>
              <a:ext uri="{FF2B5EF4-FFF2-40B4-BE49-F238E27FC236}">
                <a16:creationId xmlns:a16="http://schemas.microsoft.com/office/drawing/2014/main" id="{17A16E7E-43B3-3341-FBF2-F02C5A9E4A6F}"/>
              </a:ext>
            </a:extLst>
          </p:cNvPr>
          <p:cNvPicPr>
            <a:picLocks noChangeAspect="1"/>
          </p:cNvPicPr>
          <p:nvPr/>
        </p:nvPicPr>
        <p:blipFill>
          <a:blip r:embed="rId2"/>
          <a:stretch>
            <a:fillRect/>
          </a:stretch>
        </p:blipFill>
        <p:spPr>
          <a:xfrm>
            <a:off x="10144125" y="151331"/>
            <a:ext cx="1800225" cy="2543175"/>
          </a:xfrm>
          <a:prstGeom prst="rect">
            <a:avLst/>
          </a:prstGeom>
        </p:spPr>
      </p:pic>
    </p:spTree>
    <p:extLst>
      <p:ext uri="{BB962C8B-B14F-4D97-AF65-F5344CB8AC3E}">
        <p14:creationId xmlns:p14="http://schemas.microsoft.com/office/powerpoint/2010/main" val="1211564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0D784-1F2F-4DCF-87A8-0C6BC4340210}"/>
              </a:ext>
            </a:extLst>
          </p:cNvPr>
          <p:cNvSpPr>
            <a:spLocks noGrp="1"/>
          </p:cNvSpPr>
          <p:nvPr>
            <p:ph type="title"/>
          </p:nvPr>
        </p:nvSpPr>
        <p:spPr/>
        <p:txBody>
          <a:bodyPr/>
          <a:lstStyle/>
          <a:p>
            <a:r>
              <a:rPr lang="en-GB" b="1" dirty="0">
                <a:latin typeface="Twinkl" panose="02000000000000000000" pitchFamily="2" charset="0"/>
              </a:rPr>
              <a:t>Key topic changes- Families</a:t>
            </a:r>
          </a:p>
        </p:txBody>
      </p:sp>
      <p:sp>
        <p:nvSpPr>
          <p:cNvPr id="3" name="Content Placeholder 2">
            <a:extLst>
              <a:ext uri="{FF2B5EF4-FFF2-40B4-BE49-F238E27FC236}">
                <a16:creationId xmlns:a16="http://schemas.microsoft.com/office/drawing/2014/main" id="{811B1CD0-6AEB-4F19-91AB-3A13B392C467}"/>
              </a:ext>
            </a:extLst>
          </p:cNvPr>
          <p:cNvSpPr>
            <a:spLocks noGrp="1"/>
          </p:cNvSpPr>
          <p:nvPr>
            <p:ph idx="1"/>
          </p:nvPr>
        </p:nvSpPr>
        <p:spPr>
          <a:xfrm>
            <a:off x="279918" y="1825625"/>
            <a:ext cx="11073882" cy="4351338"/>
          </a:xfrm>
        </p:spPr>
        <p:txBody>
          <a:bodyPr>
            <a:normAutofit fontScale="85000" lnSpcReduction="20000"/>
          </a:bodyPr>
          <a:lstStyle/>
          <a:p>
            <a:r>
              <a:rPr lang="en-GB" dirty="0"/>
              <a:t>The importance of families- diversity</a:t>
            </a:r>
          </a:p>
          <a:p>
            <a:r>
              <a:rPr lang="en-GB" dirty="0"/>
              <a:t>Addition of civil partnerships as a lifelong commitment </a:t>
            </a:r>
          </a:p>
          <a:p>
            <a:pPr marL="0" indent="0">
              <a:buNone/>
            </a:pPr>
            <a:r>
              <a:rPr lang="en-GB" dirty="0"/>
              <a:t>which is legally recognised, alongside marriage</a:t>
            </a:r>
          </a:p>
          <a:p>
            <a:r>
              <a:rPr lang="en-GB" dirty="0"/>
              <a:t>Qualities of a friendship and how to manage conflict appropriately </a:t>
            </a:r>
          </a:p>
          <a:p>
            <a:r>
              <a:rPr lang="en-GB" dirty="0"/>
              <a:t>Moves away from permission seeking</a:t>
            </a:r>
          </a:p>
          <a:p>
            <a:r>
              <a:rPr lang="en-GB" dirty="0"/>
              <a:t>Setting and respecting boundaries for one another</a:t>
            </a:r>
          </a:p>
          <a:p>
            <a:r>
              <a:rPr lang="en-GB" dirty="0"/>
              <a:t>Additional online safety content- including age restrictions for online which is currently set at age 13</a:t>
            </a:r>
          </a:p>
          <a:p>
            <a:r>
              <a:rPr lang="en-GB" dirty="0"/>
              <a:t>Sharing images online and the associated risks</a:t>
            </a:r>
          </a:p>
          <a:p>
            <a:r>
              <a:rPr lang="en-GB" dirty="0"/>
              <a:t>Importance of privacy and location settings</a:t>
            </a:r>
          </a:p>
          <a:p>
            <a:r>
              <a:rPr lang="en-GB" dirty="0"/>
              <a:t>Learning about boundaries and learning via play</a:t>
            </a:r>
          </a:p>
          <a:p>
            <a:endParaRPr lang="en-GB" dirty="0"/>
          </a:p>
        </p:txBody>
      </p:sp>
      <p:pic>
        <p:nvPicPr>
          <p:cNvPr id="4" name="Picture 3">
            <a:extLst>
              <a:ext uri="{FF2B5EF4-FFF2-40B4-BE49-F238E27FC236}">
                <a16:creationId xmlns:a16="http://schemas.microsoft.com/office/drawing/2014/main" id="{68CFCDAC-C213-C71F-8EE8-EBB3D14C05F0}"/>
              </a:ext>
            </a:extLst>
          </p:cNvPr>
          <p:cNvPicPr>
            <a:picLocks noChangeAspect="1"/>
          </p:cNvPicPr>
          <p:nvPr/>
        </p:nvPicPr>
        <p:blipFill>
          <a:blip r:embed="rId2"/>
          <a:stretch>
            <a:fillRect/>
          </a:stretch>
        </p:blipFill>
        <p:spPr>
          <a:xfrm>
            <a:off x="9405258" y="239680"/>
            <a:ext cx="2433248" cy="3513246"/>
          </a:xfrm>
          <a:prstGeom prst="rect">
            <a:avLst/>
          </a:prstGeom>
        </p:spPr>
      </p:pic>
    </p:spTree>
    <p:extLst>
      <p:ext uri="{BB962C8B-B14F-4D97-AF65-F5344CB8AC3E}">
        <p14:creationId xmlns:p14="http://schemas.microsoft.com/office/powerpoint/2010/main" val="3366245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82E35-43FD-4F98-B291-2F167CE9F9F1}"/>
              </a:ext>
            </a:extLst>
          </p:cNvPr>
          <p:cNvSpPr>
            <a:spLocks noGrp="1"/>
          </p:cNvSpPr>
          <p:nvPr>
            <p:ph type="title"/>
          </p:nvPr>
        </p:nvSpPr>
        <p:spPr/>
        <p:txBody>
          <a:bodyPr/>
          <a:lstStyle/>
          <a:p>
            <a:r>
              <a:rPr lang="en-GB" b="1" dirty="0">
                <a:latin typeface="Twinkl" panose="02000000000000000000" pitchFamily="2" charset="0"/>
              </a:rPr>
              <a:t>Key changes-General Wellbeing replaces Mental Wellbeing</a:t>
            </a:r>
          </a:p>
        </p:txBody>
      </p:sp>
      <p:sp>
        <p:nvSpPr>
          <p:cNvPr id="3" name="Content Placeholder 2">
            <a:extLst>
              <a:ext uri="{FF2B5EF4-FFF2-40B4-BE49-F238E27FC236}">
                <a16:creationId xmlns:a16="http://schemas.microsoft.com/office/drawing/2014/main" id="{63188955-4F08-4070-8E22-58D3CD772F2E}"/>
              </a:ext>
            </a:extLst>
          </p:cNvPr>
          <p:cNvSpPr>
            <a:spLocks noGrp="1"/>
          </p:cNvSpPr>
          <p:nvPr>
            <p:ph idx="1"/>
          </p:nvPr>
        </p:nvSpPr>
        <p:spPr>
          <a:xfrm>
            <a:off x="838200" y="2175309"/>
            <a:ext cx="10515600" cy="4001654"/>
          </a:xfrm>
        </p:spPr>
        <p:txBody>
          <a:bodyPr/>
          <a:lstStyle/>
          <a:p>
            <a:r>
              <a:rPr lang="en-GB" dirty="0"/>
              <a:t>Self-care</a:t>
            </a:r>
          </a:p>
          <a:p>
            <a:r>
              <a:rPr lang="en-GB" dirty="0"/>
              <a:t>Isolation and loneliness</a:t>
            </a:r>
          </a:p>
          <a:p>
            <a:r>
              <a:rPr lang="en-GB" dirty="0"/>
              <a:t>Loss and bereavement</a:t>
            </a:r>
          </a:p>
        </p:txBody>
      </p:sp>
      <p:pic>
        <p:nvPicPr>
          <p:cNvPr id="4" name="Picture 3">
            <a:extLst>
              <a:ext uri="{FF2B5EF4-FFF2-40B4-BE49-F238E27FC236}">
                <a16:creationId xmlns:a16="http://schemas.microsoft.com/office/drawing/2014/main" id="{16D42D10-DD5A-13E3-6390-26C9DE2171B4}"/>
              </a:ext>
            </a:extLst>
          </p:cNvPr>
          <p:cNvPicPr>
            <a:picLocks noChangeAspect="1"/>
          </p:cNvPicPr>
          <p:nvPr/>
        </p:nvPicPr>
        <p:blipFill>
          <a:blip r:embed="rId2"/>
          <a:stretch>
            <a:fillRect/>
          </a:stretch>
        </p:blipFill>
        <p:spPr>
          <a:xfrm>
            <a:off x="1580219" y="4176136"/>
            <a:ext cx="9140653" cy="2531918"/>
          </a:xfrm>
          <a:prstGeom prst="rect">
            <a:avLst/>
          </a:prstGeom>
        </p:spPr>
      </p:pic>
    </p:spTree>
    <p:extLst>
      <p:ext uri="{BB962C8B-B14F-4D97-AF65-F5344CB8AC3E}">
        <p14:creationId xmlns:p14="http://schemas.microsoft.com/office/powerpoint/2010/main" val="954331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DA0D1-CA5B-4339-B4BD-2BD97CA57335}"/>
              </a:ext>
            </a:extLst>
          </p:cNvPr>
          <p:cNvSpPr>
            <a:spLocks noGrp="1"/>
          </p:cNvSpPr>
          <p:nvPr>
            <p:ph type="title"/>
          </p:nvPr>
        </p:nvSpPr>
        <p:spPr/>
        <p:txBody>
          <a:bodyPr/>
          <a:lstStyle/>
          <a:p>
            <a:r>
              <a:rPr lang="en-GB" b="1" dirty="0">
                <a:latin typeface="Twinkl" panose="02000000000000000000" pitchFamily="2" charset="0"/>
              </a:rPr>
              <a:t>Key Changes- Wellbeing online replaces internet safety and harm</a:t>
            </a:r>
          </a:p>
        </p:txBody>
      </p:sp>
      <p:sp>
        <p:nvSpPr>
          <p:cNvPr id="3" name="Content Placeholder 2">
            <a:extLst>
              <a:ext uri="{FF2B5EF4-FFF2-40B4-BE49-F238E27FC236}">
                <a16:creationId xmlns:a16="http://schemas.microsoft.com/office/drawing/2014/main" id="{AE288D9B-11EA-47B7-B97C-781A70AF6F59}"/>
              </a:ext>
            </a:extLst>
          </p:cNvPr>
          <p:cNvSpPr>
            <a:spLocks noGrp="1"/>
          </p:cNvSpPr>
          <p:nvPr>
            <p:ph idx="1"/>
          </p:nvPr>
        </p:nvSpPr>
        <p:spPr>
          <a:xfrm>
            <a:off x="838200" y="2184935"/>
            <a:ext cx="10515600" cy="3992028"/>
          </a:xfrm>
        </p:spPr>
        <p:txBody>
          <a:bodyPr/>
          <a:lstStyle/>
          <a:p>
            <a:r>
              <a:rPr lang="en-GB" dirty="0"/>
              <a:t>Positive and negative aspects of the online world</a:t>
            </a:r>
          </a:p>
          <a:p>
            <a:r>
              <a:rPr lang="en-GB" dirty="0"/>
              <a:t>How to monitor time spent online</a:t>
            </a:r>
          </a:p>
          <a:p>
            <a:r>
              <a:rPr lang="en-GB" dirty="0"/>
              <a:t>Taking a critical approach to what they see and read online</a:t>
            </a:r>
          </a:p>
          <a:p>
            <a:r>
              <a:rPr lang="en-GB" dirty="0"/>
              <a:t>How to make responsible decisions about which content is appropriate for them</a:t>
            </a:r>
          </a:p>
          <a:p>
            <a:r>
              <a:rPr lang="en-GB" dirty="0"/>
              <a:t>Abuse, bullying and harassment can occur online</a:t>
            </a:r>
          </a:p>
          <a:p>
            <a:pPr marL="0" indent="0">
              <a:buNone/>
            </a:pPr>
            <a:endParaRPr lang="en-GB" dirty="0"/>
          </a:p>
        </p:txBody>
      </p:sp>
      <p:pic>
        <p:nvPicPr>
          <p:cNvPr id="4" name="Picture 3">
            <a:extLst>
              <a:ext uri="{FF2B5EF4-FFF2-40B4-BE49-F238E27FC236}">
                <a16:creationId xmlns:a16="http://schemas.microsoft.com/office/drawing/2014/main" id="{A1951AB3-E872-0674-6EA1-4C8C6D330ADC}"/>
              </a:ext>
            </a:extLst>
          </p:cNvPr>
          <p:cNvPicPr>
            <a:picLocks noChangeAspect="1"/>
          </p:cNvPicPr>
          <p:nvPr/>
        </p:nvPicPr>
        <p:blipFill>
          <a:blip r:embed="rId2"/>
          <a:stretch>
            <a:fillRect/>
          </a:stretch>
        </p:blipFill>
        <p:spPr>
          <a:xfrm>
            <a:off x="9521792" y="4180949"/>
            <a:ext cx="2477375" cy="2477375"/>
          </a:xfrm>
          <a:prstGeom prst="rect">
            <a:avLst/>
          </a:prstGeom>
        </p:spPr>
      </p:pic>
    </p:spTree>
    <p:extLst>
      <p:ext uri="{BB962C8B-B14F-4D97-AF65-F5344CB8AC3E}">
        <p14:creationId xmlns:p14="http://schemas.microsoft.com/office/powerpoint/2010/main" val="3369787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D0F80-42A7-454F-BC6F-AE1C973765BD}"/>
              </a:ext>
            </a:extLst>
          </p:cNvPr>
          <p:cNvSpPr>
            <a:spLocks noGrp="1"/>
          </p:cNvSpPr>
          <p:nvPr>
            <p:ph type="title"/>
          </p:nvPr>
        </p:nvSpPr>
        <p:spPr/>
        <p:txBody>
          <a:bodyPr/>
          <a:lstStyle/>
          <a:p>
            <a:r>
              <a:rPr lang="en-GB" b="1" dirty="0">
                <a:latin typeface="Twinkl" panose="02000000000000000000" pitchFamily="2" charset="0"/>
              </a:rPr>
              <a:t>Additional Information</a:t>
            </a:r>
          </a:p>
        </p:txBody>
      </p:sp>
      <p:sp>
        <p:nvSpPr>
          <p:cNvPr id="3" name="Content Placeholder 2">
            <a:extLst>
              <a:ext uri="{FF2B5EF4-FFF2-40B4-BE49-F238E27FC236}">
                <a16:creationId xmlns:a16="http://schemas.microsoft.com/office/drawing/2014/main" id="{C84D476F-A387-4BB5-A47E-C985645BA772}"/>
              </a:ext>
            </a:extLst>
          </p:cNvPr>
          <p:cNvSpPr>
            <a:spLocks noGrp="1"/>
          </p:cNvSpPr>
          <p:nvPr>
            <p:ph idx="1"/>
          </p:nvPr>
        </p:nvSpPr>
        <p:spPr/>
        <p:txBody>
          <a:bodyPr>
            <a:normAutofit fontScale="85000" lnSpcReduction="20000"/>
          </a:bodyPr>
          <a:lstStyle/>
          <a:p>
            <a:r>
              <a:rPr lang="en-GB" dirty="0"/>
              <a:t>Basic first aid, healthy eating and physical health and fitness continue</a:t>
            </a:r>
          </a:p>
          <a:p>
            <a:pPr marL="0" indent="0">
              <a:buNone/>
            </a:pPr>
            <a:r>
              <a:rPr lang="en-GB" dirty="0"/>
              <a:t> to promote good choices</a:t>
            </a:r>
          </a:p>
          <a:p>
            <a:endParaRPr lang="en-GB" dirty="0"/>
          </a:p>
          <a:p>
            <a:r>
              <a:rPr lang="en-GB" dirty="0"/>
              <a:t>Drugs, alcohol and tobacco now includes vaping</a:t>
            </a:r>
          </a:p>
          <a:p>
            <a:endParaRPr lang="en-GB" dirty="0"/>
          </a:p>
          <a:p>
            <a:r>
              <a:rPr lang="en-GB" dirty="0"/>
              <a:t>Developing bodies- ensures children use the correct names for body parts</a:t>
            </a:r>
          </a:p>
          <a:p>
            <a:pPr marL="0" indent="0">
              <a:buNone/>
            </a:pPr>
            <a:endParaRPr lang="en-GB" dirty="0"/>
          </a:p>
          <a:p>
            <a:r>
              <a:rPr lang="en-GB" dirty="0"/>
              <a:t>Helps pupils understand these body parts are private and it enables pupils to understand and express their own boundaries </a:t>
            </a:r>
          </a:p>
          <a:p>
            <a:pPr marL="0" indent="0">
              <a:buNone/>
            </a:pPr>
            <a:endParaRPr lang="en-GB" dirty="0"/>
          </a:p>
          <a:p>
            <a:r>
              <a:rPr lang="en-GB" dirty="0"/>
              <a:t>Learn about facts about the menstrual cycle including physical and emotional changes- this can begin from Year 4</a:t>
            </a:r>
          </a:p>
        </p:txBody>
      </p:sp>
      <p:pic>
        <p:nvPicPr>
          <p:cNvPr id="4" name="Picture 3">
            <a:extLst>
              <a:ext uri="{FF2B5EF4-FFF2-40B4-BE49-F238E27FC236}">
                <a16:creationId xmlns:a16="http://schemas.microsoft.com/office/drawing/2014/main" id="{8E3820F5-025D-4E6C-0065-3A3E3FBD1A93}"/>
              </a:ext>
            </a:extLst>
          </p:cNvPr>
          <p:cNvPicPr>
            <a:picLocks noChangeAspect="1"/>
          </p:cNvPicPr>
          <p:nvPr/>
        </p:nvPicPr>
        <p:blipFill>
          <a:blip r:embed="rId2"/>
          <a:stretch>
            <a:fillRect/>
          </a:stretch>
        </p:blipFill>
        <p:spPr>
          <a:xfrm>
            <a:off x="9834465" y="122853"/>
            <a:ext cx="2133600" cy="2133600"/>
          </a:xfrm>
          <a:prstGeom prst="rect">
            <a:avLst/>
          </a:prstGeom>
        </p:spPr>
      </p:pic>
    </p:spTree>
    <p:extLst>
      <p:ext uri="{BB962C8B-B14F-4D97-AF65-F5344CB8AC3E}">
        <p14:creationId xmlns:p14="http://schemas.microsoft.com/office/powerpoint/2010/main" val="2040026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829A-F7FB-4BD7-9988-B5B529A2B02D}"/>
              </a:ext>
            </a:extLst>
          </p:cNvPr>
          <p:cNvSpPr>
            <a:spLocks noGrp="1"/>
          </p:cNvSpPr>
          <p:nvPr>
            <p:ph type="title"/>
          </p:nvPr>
        </p:nvSpPr>
        <p:spPr/>
        <p:txBody>
          <a:bodyPr/>
          <a:lstStyle/>
          <a:p>
            <a:r>
              <a:rPr lang="en-GB" b="1" dirty="0">
                <a:latin typeface="Twinkl" panose="02000000000000000000" pitchFamily="2" charset="0"/>
              </a:rPr>
              <a:t>The process of withdrawal</a:t>
            </a:r>
          </a:p>
        </p:txBody>
      </p:sp>
      <p:sp>
        <p:nvSpPr>
          <p:cNvPr id="3" name="Content Placeholder 2">
            <a:extLst>
              <a:ext uri="{FF2B5EF4-FFF2-40B4-BE49-F238E27FC236}">
                <a16:creationId xmlns:a16="http://schemas.microsoft.com/office/drawing/2014/main" id="{761557F3-A801-4B00-AA65-C279520B10B5}"/>
              </a:ext>
            </a:extLst>
          </p:cNvPr>
          <p:cNvSpPr>
            <a:spLocks noGrp="1"/>
          </p:cNvSpPr>
          <p:nvPr>
            <p:ph idx="1"/>
          </p:nvPr>
        </p:nvSpPr>
        <p:spPr/>
        <p:txBody>
          <a:bodyPr/>
          <a:lstStyle/>
          <a:p>
            <a:r>
              <a:rPr lang="en-GB" dirty="0"/>
              <a:t>Sex education- parents have the right to withdraw their child from content that is </a:t>
            </a:r>
            <a:r>
              <a:rPr lang="en-GB" b="1" dirty="0"/>
              <a:t>not</a:t>
            </a:r>
            <a:r>
              <a:rPr lang="en-GB" dirty="0"/>
              <a:t> covered within the Science Curriculum</a:t>
            </a:r>
          </a:p>
          <a:p>
            <a:pPr marL="0" indent="0">
              <a:buNone/>
            </a:pPr>
            <a:endParaRPr lang="en-GB" dirty="0"/>
          </a:p>
          <a:p>
            <a:r>
              <a:rPr lang="en-GB" dirty="0"/>
              <a:t>Included in the Science Curriculum-</a:t>
            </a:r>
            <a:r>
              <a:rPr lang="en-GB" b="0" i="0" dirty="0">
                <a:effectLst/>
              </a:rPr>
              <a:t>Covers the naming of body parts, the human life cycle, reproduction in some plants and animals, and changes in the body from birth to old age (puberty).</a:t>
            </a:r>
            <a:endParaRPr lang="en-GB" dirty="0"/>
          </a:p>
          <a:p>
            <a:endParaRPr lang="en-GB" dirty="0"/>
          </a:p>
          <a:p>
            <a:r>
              <a:rPr lang="en-GB" dirty="0"/>
              <a:t>RSHE content may include sensitive topics that cannot be opted out of  </a:t>
            </a:r>
          </a:p>
        </p:txBody>
      </p:sp>
    </p:spTree>
    <p:extLst>
      <p:ext uri="{BB962C8B-B14F-4D97-AF65-F5344CB8AC3E}">
        <p14:creationId xmlns:p14="http://schemas.microsoft.com/office/powerpoint/2010/main" val="25716409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487</TotalTime>
  <Words>1059</Words>
  <Application>Microsoft Office PowerPoint</Application>
  <PresentationFormat>Widescreen</PresentationFormat>
  <Paragraphs>94</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 Light</vt:lpstr>
      <vt:lpstr>Google Sans</vt:lpstr>
      <vt:lpstr>inherit</vt:lpstr>
      <vt:lpstr>Lato</vt:lpstr>
      <vt:lpstr>Twinkl</vt:lpstr>
      <vt:lpstr>Office Theme</vt:lpstr>
      <vt:lpstr>RSHE Updates Changes from September 2026</vt:lpstr>
      <vt:lpstr>PowerPoint Presentation</vt:lpstr>
      <vt:lpstr>Key Changes</vt:lpstr>
      <vt:lpstr>Valuing All God’s Children</vt:lpstr>
      <vt:lpstr>Key topic changes- Families</vt:lpstr>
      <vt:lpstr>Key changes-General Wellbeing replaces Mental Wellbeing</vt:lpstr>
      <vt:lpstr>Key Changes- Wellbeing online replaces internet safety and harm</vt:lpstr>
      <vt:lpstr>Additional Information</vt:lpstr>
      <vt:lpstr>The process of withdrawal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thank you for taking the time to attend and treating this with the sensitivity that it deserves.    Please do ask 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RSHE Updates Changes from September 2026</dc:title>
  <dc:creator>Megan Simpkin</dc:creator>
  <cp:lastModifiedBy>Philippa Cousins</cp:lastModifiedBy>
  <cp:revision>7</cp:revision>
  <dcterms:created xsi:type="dcterms:W3CDTF">2026-02-18T12:28:33Z</dcterms:created>
  <dcterms:modified xsi:type="dcterms:W3CDTF">2026-04-29T19:12:37Z</dcterms:modified>
</cp:coreProperties>
</file>